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5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6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7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8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8" r:id="rId3"/>
    <p:sldMasterId id="2147483716" r:id="rId4"/>
    <p:sldMasterId id="2147483752" r:id="rId5"/>
    <p:sldMasterId id="2147483773" r:id="rId6"/>
    <p:sldMasterId id="2147483814" r:id="rId7"/>
    <p:sldMasterId id="2147483849" r:id="rId8"/>
    <p:sldMasterId id="2147483879" r:id="rId9"/>
  </p:sldMasterIdLst>
  <p:notesMasterIdLst>
    <p:notesMasterId r:id="rId32"/>
  </p:notesMasterIdLst>
  <p:handoutMasterIdLst>
    <p:handoutMasterId r:id="rId33"/>
  </p:handoutMasterIdLst>
  <p:sldIdLst>
    <p:sldId id="364" r:id="rId10"/>
    <p:sldId id="393" r:id="rId11"/>
    <p:sldId id="261" r:id="rId12"/>
    <p:sldId id="373" r:id="rId13"/>
    <p:sldId id="374" r:id="rId14"/>
    <p:sldId id="377" r:id="rId15"/>
    <p:sldId id="375" r:id="rId16"/>
    <p:sldId id="376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92" r:id="rId25"/>
    <p:sldId id="386" r:id="rId26"/>
    <p:sldId id="387" r:id="rId27"/>
    <p:sldId id="388" r:id="rId28"/>
    <p:sldId id="389" r:id="rId29"/>
    <p:sldId id="391" r:id="rId30"/>
    <p:sldId id="390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C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850" autoAdjust="0"/>
  </p:normalViewPr>
  <p:slideViewPr>
    <p:cSldViewPr snapToGrid="0">
      <p:cViewPr>
        <p:scale>
          <a:sx n="50" d="100"/>
          <a:sy n="50" d="100"/>
        </p:scale>
        <p:origin x="699" y="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655D9-A77E-B143-88C0-6A411536E6B8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11BB6-10AA-6145-808B-7ABCDF3E9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75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4B55A-0E90-4590-A783-CE66DCC12C05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D5A65-ECC5-4D79-AA2B-0312077B021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193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57.png"/><Relationship Id="rId50" Type="http://schemas.openxmlformats.org/officeDocument/2006/relationships/image" Target="../media/image6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41" Type="http://schemas.openxmlformats.org/officeDocument/2006/relationships/image" Target="../media/image5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3" Type="http://schemas.openxmlformats.org/officeDocument/2006/relationships/image" Target="../media/image63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4" Type="http://schemas.openxmlformats.org/officeDocument/2006/relationships/image" Target="../media/image54.png"/><Relationship Id="rId52" Type="http://schemas.openxmlformats.org/officeDocument/2006/relationships/image" Target="../media/image6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8" Type="http://schemas.openxmlformats.org/officeDocument/2006/relationships/image" Target="../media/image18.png"/><Relationship Id="rId51" Type="http://schemas.openxmlformats.org/officeDocument/2006/relationships/image" Target="../media/image61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.emf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.emf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0.emf"/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57.png"/><Relationship Id="rId50" Type="http://schemas.openxmlformats.org/officeDocument/2006/relationships/image" Target="../media/image6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41" Type="http://schemas.openxmlformats.org/officeDocument/2006/relationships/image" Target="../media/image5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3" Type="http://schemas.openxmlformats.org/officeDocument/2006/relationships/image" Target="../media/image63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4" Type="http://schemas.openxmlformats.org/officeDocument/2006/relationships/image" Target="../media/image54.png"/><Relationship Id="rId52" Type="http://schemas.openxmlformats.org/officeDocument/2006/relationships/image" Target="../media/image6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8" Type="http://schemas.openxmlformats.org/officeDocument/2006/relationships/image" Target="../media/image18.png"/><Relationship Id="rId51" Type="http://schemas.openxmlformats.org/officeDocument/2006/relationships/image" Target="../media/image6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51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03794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03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7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74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lue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32531" marR="0" lvl="3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32531" marR="0" lvl="3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19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Two Column Blue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11891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32531" marR="0" lvl="3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8750">
                      <a:schemeClr val="bg1"/>
                    </a:gs>
                    <a:gs pos="6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32531" marR="0" lvl="3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6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3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008336"/>
            <a:ext cx="11653523" cy="561290"/>
          </a:xfrm>
        </p:spPr>
        <p:txBody>
          <a:bodyPr/>
          <a:lstStyle>
            <a:lvl1pPr marL="0" indent="0">
              <a:buFontTx/>
              <a:buNone/>
              <a:defRPr sz="2745" baseline="0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8928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4045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97448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8966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7510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2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3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71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5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0966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1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C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470411"/>
            <a:ext cx="1613876" cy="34576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0263456" y="291068"/>
            <a:ext cx="165930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AzureCon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758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4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-233159" y="0"/>
            <a:ext cx="12658319" cy="6842189"/>
            <a:chOff x="-237835" y="0"/>
            <a:chExt cx="12912145" cy="6978399"/>
          </a:xfrm>
        </p:grpSpPr>
        <p:sp>
          <p:nvSpPr>
            <p:cNvPr id="261" name="Rectangle 260"/>
            <p:cNvSpPr/>
            <p:nvPr/>
          </p:nvSpPr>
          <p:spPr bwMode="auto">
            <a:xfrm>
              <a:off x="0" y="0"/>
              <a:ext cx="12436475" cy="5949950"/>
            </a:xfrm>
            <a:prstGeom prst="rect">
              <a:avLst/>
            </a:prstGeom>
            <a:solidFill>
              <a:srgbClr val="002846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46637" rIns="0" bIns="46637" anchor="ctr"/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261"/>
            <p:cNvSpPr/>
            <p:nvPr/>
          </p:nvSpPr>
          <p:spPr bwMode="auto">
            <a:xfrm>
              <a:off x="11399838" y="2357438"/>
              <a:ext cx="68262" cy="38100"/>
            </a:xfrm>
            <a:custGeom>
              <a:avLst/>
              <a:gdLst>
                <a:gd name="connsiteX0" fmla="*/ 0 w 69056"/>
                <a:gd name="connsiteY0" fmla="*/ 16668 h 38723"/>
                <a:gd name="connsiteX1" fmla="*/ 26194 w 69056"/>
                <a:gd name="connsiteY1" fmla="*/ 7143 h 38723"/>
                <a:gd name="connsiteX2" fmla="*/ 28575 w 69056"/>
                <a:gd name="connsiteY2" fmla="*/ 0 h 38723"/>
                <a:gd name="connsiteX3" fmla="*/ 30956 w 69056"/>
                <a:gd name="connsiteY3" fmla="*/ 7143 h 38723"/>
                <a:gd name="connsiteX4" fmla="*/ 33337 w 69056"/>
                <a:gd name="connsiteY4" fmla="*/ 38100 h 38723"/>
                <a:gd name="connsiteX5" fmla="*/ 35719 w 69056"/>
                <a:gd name="connsiteY5" fmla="*/ 28575 h 38723"/>
                <a:gd name="connsiteX6" fmla="*/ 42862 w 69056"/>
                <a:gd name="connsiteY6" fmla="*/ 23812 h 38723"/>
                <a:gd name="connsiteX7" fmla="*/ 69056 w 69056"/>
                <a:gd name="connsiteY7" fmla="*/ 19050 h 3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56" h="38723">
                  <a:moveTo>
                    <a:pt x="0" y="16668"/>
                  </a:moveTo>
                  <a:cubicBezTo>
                    <a:pt x="14329" y="14877"/>
                    <a:pt x="18768" y="18282"/>
                    <a:pt x="26194" y="7143"/>
                  </a:cubicBezTo>
                  <a:cubicBezTo>
                    <a:pt x="27586" y="5055"/>
                    <a:pt x="27781" y="2381"/>
                    <a:pt x="28575" y="0"/>
                  </a:cubicBezTo>
                  <a:cubicBezTo>
                    <a:pt x="29369" y="2381"/>
                    <a:pt x="30645" y="4653"/>
                    <a:pt x="30956" y="7143"/>
                  </a:cubicBezTo>
                  <a:cubicBezTo>
                    <a:pt x="32240" y="17413"/>
                    <a:pt x="31092" y="27997"/>
                    <a:pt x="33337" y="38100"/>
                  </a:cubicBezTo>
                  <a:cubicBezTo>
                    <a:pt x="34047" y="41295"/>
                    <a:pt x="33904" y="31298"/>
                    <a:pt x="35719" y="28575"/>
                  </a:cubicBezTo>
                  <a:cubicBezTo>
                    <a:pt x="37306" y="26194"/>
                    <a:pt x="40247" y="24974"/>
                    <a:pt x="42862" y="23812"/>
                  </a:cubicBezTo>
                  <a:cubicBezTo>
                    <a:pt x="56400" y="17795"/>
                    <a:pt x="55699" y="19050"/>
                    <a:pt x="69056" y="19050"/>
                  </a:cubicBezTo>
                </a:path>
              </a:pathLst>
            </a:cu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914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Rectangle 457"/>
            <p:cNvSpPr/>
            <p:nvPr/>
          </p:nvSpPr>
          <p:spPr bwMode="auto">
            <a:xfrm>
              <a:off x="112714" y="4411652"/>
              <a:ext cx="12203111" cy="1391390"/>
            </a:xfrm>
            <a:prstGeom prst="rect">
              <a:avLst/>
            </a:prstGeom>
            <a:solidFill>
              <a:srgbClr val="0072C6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79285" tIns="91440" rIns="179285" bIns="143428"/>
            <a:lstStyle/>
            <a:p>
              <a:pPr marL="0" marR="0" lvl="0" indent="0" algn="ctr" defTabSz="895923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2500">
                        <a:srgbClr val="FFC000"/>
                      </a:gs>
                      <a:gs pos="33000">
                        <a:srgbClr val="FFC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Infrastructure Services</a:t>
              </a:r>
            </a:p>
          </p:txBody>
        </p:sp>
        <p:grpSp>
          <p:nvGrpSpPr>
            <p:cNvPr id="459" name="Group 458"/>
            <p:cNvGrpSpPr/>
            <p:nvPr/>
          </p:nvGrpSpPr>
          <p:grpSpPr>
            <a:xfrm>
              <a:off x="2945483" y="4783867"/>
              <a:ext cx="2834641" cy="790575"/>
              <a:chOff x="3078280" y="4930775"/>
              <a:chExt cx="2834641" cy="790575"/>
            </a:xfrm>
          </p:grpSpPr>
          <p:sp>
            <p:nvSpPr>
              <p:cNvPr id="507" name="Rectangle 506"/>
              <p:cNvSpPr/>
              <p:nvPr/>
            </p:nvSpPr>
            <p:spPr bwMode="auto">
              <a:xfrm>
                <a:off x="3078280" y="4930775"/>
                <a:ext cx="2834640" cy="790575"/>
              </a:xfrm>
              <a:prstGeom prst="rect">
                <a:avLst/>
              </a:prstGeom>
              <a:solidFill>
                <a:srgbClr val="0072C6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bIns="143428"/>
              <a:lstStyle/>
              <a:p>
                <a:pPr marL="0" marR="0" lvl="0" indent="0" algn="ctr" defTabSz="895923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76250">
                          <a:srgbClr val="FFFFFF"/>
                        </a:gs>
                        <a:gs pos="31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Storage</a:t>
                </a:r>
              </a:p>
            </p:txBody>
          </p:sp>
          <p:grpSp>
            <p:nvGrpSpPr>
              <p:cNvPr id="508" name="Group 507"/>
              <p:cNvGrpSpPr/>
              <p:nvPr/>
            </p:nvGrpSpPr>
            <p:grpSpPr>
              <a:xfrm>
                <a:off x="3141325" y="5190883"/>
                <a:ext cx="920051" cy="363782"/>
                <a:chOff x="3141325" y="5190883"/>
                <a:chExt cx="920051" cy="363782"/>
              </a:xfrm>
            </p:grpSpPr>
            <p:sp>
              <p:nvSpPr>
                <p:cNvPr id="515" name="Rectangle 514"/>
                <p:cNvSpPr/>
                <p:nvPr/>
              </p:nvSpPr>
              <p:spPr bwMode="auto">
                <a:xfrm>
                  <a:off x="3399149" y="5190883"/>
                  <a:ext cx="662227" cy="36378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BLOB </a:t>
                  </a:r>
                  <a:b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Storage</a:t>
                  </a:r>
                </a:p>
              </p:txBody>
            </p:sp>
            <p:pic>
              <p:nvPicPr>
                <p:cNvPr id="516" name="Picture 231" descr="Storage blob.png"/>
                <p:cNvPicPr>
                  <a:picLocks noChangeAspect="1"/>
                </p:cNvPicPr>
                <p:nvPr/>
              </p:nvPicPr>
              <p:blipFill>
                <a:blip r:embed="rId2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1325" y="5253461"/>
                  <a:ext cx="247650" cy="246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09" name="Group 508"/>
              <p:cNvGrpSpPr/>
              <p:nvPr/>
            </p:nvGrpSpPr>
            <p:grpSpPr>
              <a:xfrm>
                <a:off x="4130780" y="5194673"/>
                <a:ext cx="817562" cy="363782"/>
                <a:chOff x="4079535" y="5194673"/>
                <a:chExt cx="817562" cy="363782"/>
              </a:xfrm>
            </p:grpSpPr>
            <p:sp>
              <p:nvSpPr>
                <p:cNvPr id="513" name="Rectangle 512"/>
                <p:cNvSpPr/>
                <p:nvPr/>
              </p:nvSpPr>
              <p:spPr bwMode="auto">
                <a:xfrm>
                  <a:off x="4351381" y="5194673"/>
                  <a:ext cx="545716" cy="36378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Azure </a:t>
                  </a:r>
                  <a:b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Files</a:t>
                  </a:r>
                </a:p>
              </p:txBody>
            </p:sp>
            <p:pic>
              <p:nvPicPr>
                <p:cNvPr id="514" name="Picture 232" descr="Storage blob.png"/>
                <p:cNvPicPr>
                  <a:picLocks noChangeAspect="1"/>
                </p:cNvPicPr>
                <p:nvPr/>
              </p:nvPicPr>
              <p:blipFill>
                <a:blip r:embed="rId2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9535" y="5253461"/>
                  <a:ext cx="247650" cy="246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0" name="Group 509"/>
              <p:cNvGrpSpPr/>
              <p:nvPr/>
            </p:nvGrpSpPr>
            <p:grpSpPr>
              <a:xfrm>
                <a:off x="5017746" y="5193643"/>
                <a:ext cx="895175" cy="363782"/>
                <a:chOff x="5017746" y="5193643"/>
                <a:chExt cx="895175" cy="363782"/>
              </a:xfrm>
            </p:grpSpPr>
            <p:sp>
              <p:nvSpPr>
                <p:cNvPr id="511" name="Rectangle 510"/>
                <p:cNvSpPr/>
                <p:nvPr/>
              </p:nvSpPr>
              <p:spPr bwMode="auto">
                <a:xfrm>
                  <a:off x="5292049" y="5193643"/>
                  <a:ext cx="620872" cy="36378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Premium Storage</a:t>
                  </a:r>
                </a:p>
              </p:txBody>
            </p:sp>
            <p:pic>
              <p:nvPicPr>
                <p:cNvPr id="512" name="Picture 233" descr="Storage blob.png"/>
                <p:cNvPicPr>
                  <a:picLocks noChangeAspect="1"/>
                </p:cNvPicPr>
                <p:nvPr/>
              </p:nvPicPr>
              <p:blipFill>
                <a:blip r:embed="rId2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7746" y="5253461"/>
                  <a:ext cx="247650" cy="246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60" name="Group 459"/>
            <p:cNvGrpSpPr/>
            <p:nvPr/>
          </p:nvGrpSpPr>
          <p:grpSpPr>
            <a:xfrm>
              <a:off x="249566" y="4783867"/>
              <a:ext cx="2573556" cy="788988"/>
              <a:chOff x="249566" y="4930775"/>
              <a:chExt cx="2573556" cy="788988"/>
            </a:xfrm>
          </p:grpSpPr>
          <p:sp>
            <p:nvSpPr>
              <p:cNvPr id="484" name="Rectangle 483"/>
              <p:cNvSpPr/>
              <p:nvPr/>
            </p:nvSpPr>
            <p:spPr bwMode="auto">
              <a:xfrm>
                <a:off x="249566" y="4930775"/>
                <a:ext cx="2573556" cy="788988"/>
              </a:xfrm>
              <a:prstGeom prst="rect">
                <a:avLst/>
              </a:prstGeom>
              <a:solidFill>
                <a:srgbClr val="0072C6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bIns="143428"/>
              <a:lstStyle/>
              <a:p>
                <a:pPr marL="0" marR="0" lvl="0" indent="0" algn="ctr" defTabSz="895923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76250">
                          <a:srgbClr val="FFFFFF"/>
                        </a:gs>
                        <a:gs pos="31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Compute</a:t>
                </a:r>
              </a:p>
            </p:txBody>
          </p:sp>
          <p:grpSp>
            <p:nvGrpSpPr>
              <p:cNvPr id="486" name="Group 485"/>
              <p:cNvGrpSpPr/>
              <p:nvPr/>
            </p:nvGrpSpPr>
            <p:grpSpPr>
              <a:xfrm>
                <a:off x="485673" y="5263570"/>
                <a:ext cx="952409" cy="261937"/>
                <a:chOff x="607413" y="5263570"/>
                <a:chExt cx="952409" cy="261937"/>
              </a:xfrm>
            </p:grpSpPr>
            <p:sp>
              <p:nvSpPr>
                <p:cNvPr id="503" name="Rectangle 502"/>
                <p:cNvSpPr/>
                <p:nvPr/>
              </p:nvSpPr>
              <p:spPr bwMode="auto">
                <a:xfrm>
                  <a:off x="892212" y="5263570"/>
                  <a:ext cx="667610" cy="21810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Virtual</a:t>
                  </a:r>
                  <a:b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Machine</a:t>
                  </a:r>
                </a:p>
              </p:txBody>
            </p:sp>
            <p:pic>
              <p:nvPicPr>
                <p:cNvPr id="504" name="Picture 395"/>
                <p:cNvPicPr>
                  <a:picLocks noChangeAspect="1"/>
                </p:cNvPicPr>
                <p:nvPr/>
              </p:nvPicPr>
              <p:blipFill>
                <a:blip r:embed="rId3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7413" y="5263570"/>
                  <a:ext cx="261938" cy="261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87" name="Group 486"/>
              <p:cNvGrpSpPr/>
              <p:nvPr/>
            </p:nvGrpSpPr>
            <p:grpSpPr>
              <a:xfrm>
                <a:off x="1737729" y="5259936"/>
                <a:ext cx="934978" cy="239587"/>
                <a:chOff x="1737729" y="5267270"/>
                <a:chExt cx="934978" cy="239587"/>
              </a:xfrm>
            </p:grpSpPr>
            <p:sp>
              <p:nvSpPr>
                <p:cNvPr id="488" name="Rectangle 487"/>
                <p:cNvSpPr/>
                <p:nvPr/>
              </p:nvSpPr>
              <p:spPr bwMode="auto">
                <a:xfrm>
                  <a:off x="1970460" y="5267270"/>
                  <a:ext cx="702247" cy="239587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Containers</a:t>
                  </a:r>
                </a:p>
              </p:txBody>
            </p:sp>
            <p:grpSp>
              <p:nvGrpSpPr>
                <p:cNvPr id="489" name="Group 411"/>
                <p:cNvGrpSpPr>
                  <a:grpSpLocks/>
                </p:cNvGrpSpPr>
                <p:nvPr/>
              </p:nvGrpSpPr>
              <p:grpSpPr bwMode="auto">
                <a:xfrm>
                  <a:off x="1737729" y="5302132"/>
                  <a:ext cx="220664" cy="169862"/>
                  <a:chOff x="1116824" y="5288934"/>
                  <a:chExt cx="294653" cy="226942"/>
                </a:xfrm>
              </p:grpSpPr>
              <p:grpSp>
                <p:nvGrpSpPr>
                  <p:cNvPr id="490" name="Group 489"/>
                  <p:cNvGrpSpPr/>
                  <p:nvPr/>
                </p:nvGrpSpPr>
                <p:grpSpPr>
                  <a:xfrm>
                    <a:off x="1143956" y="5308454"/>
                    <a:ext cx="97033" cy="104041"/>
                    <a:chOff x="429567" y="3925067"/>
                    <a:chExt cx="291844" cy="312924"/>
                  </a:xfrm>
                  <a:solidFill>
                    <a:srgbClr val="FFFFFF"/>
                  </a:solidFill>
                </p:grpSpPr>
                <p:sp>
                  <p:nvSpPr>
                    <p:cNvPr id="500" name="Diamond 499"/>
                    <p:cNvSpPr/>
                    <p:nvPr/>
                  </p:nvSpPr>
                  <p:spPr bwMode="auto">
                    <a:xfrm rot="19690132">
                      <a:off x="429567" y="3991206"/>
                      <a:ext cx="148049" cy="245584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899860" lon="21583921" rev="2154000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01" name="Diamond 500"/>
                    <p:cNvSpPr/>
                    <p:nvPr/>
                  </p:nvSpPr>
                  <p:spPr bwMode="auto">
                    <a:xfrm rot="1935408">
                      <a:off x="567471" y="3991342"/>
                      <a:ext cx="153940" cy="246649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02" name="Diamond 501"/>
                    <p:cNvSpPr/>
                    <p:nvPr/>
                  </p:nvSpPr>
                  <p:spPr bwMode="auto">
                    <a:xfrm rot="5400000">
                      <a:off x="498047" y="3879246"/>
                      <a:ext cx="153941" cy="245584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21599979" lon="2400000" rev="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491" name="Rounded Rectangle 490"/>
                  <p:cNvSpPr/>
                  <p:nvPr/>
                </p:nvSpPr>
                <p:spPr bwMode="auto">
                  <a:xfrm>
                    <a:off x="1116824" y="5288934"/>
                    <a:ext cx="294653" cy="226942"/>
                  </a:xfrm>
                  <a:prstGeom prst="roundRect">
                    <a:avLst>
                      <a:gd name="adj" fmla="val 9184"/>
                    </a:avLst>
                  </a:prstGeom>
                  <a:noFill/>
                  <a:ln w="1905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lIns="182880" tIns="146304" rIns="182880" bIns="146304"/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288799" y="5308986"/>
                    <a:ext cx="97033" cy="104040"/>
                    <a:chOff x="429561" y="3925070"/>
                    <a:chExt cx="291847" cy="312921"/>
                  </a:xfrm>
                  <a:solidFill>
                    <a:srgbClr val="FFFFFF"/>
                  </a:solidFill>
                </p:grpSpPr>
                <p:sp>
                  <p:nvSpPr>
                    <p:cNvPr id="497" name="Diamond 496"/>
                    <p:cNvSpPr/>
                    <p:nvPr/>
                  </p:nvSpPr>
                  <p:spPr bwMode="auto">
                    <a:xfrm rot="19690132">
                      <a:off x="429561" y="3991205"/>
                      <a:ext cx="148050" cy="245585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899860" lon="21583921" rev="2154000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98" name="Diamond 497"/>
                    <p:cNvSpPr/>
                    <p:nvPr/>
                  </p:nvSpPr>
                  <p:spPr bwMode="auto">
                    <a:xfrm rot="1935408">
                      <a:off x="567466" y="3991341"/>
                      <a:ext cx="153942" cy="246650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99" name="Diamond 498"/>
                    <p:cNvSpPr/>
                    <p:nvPr/>
                  </p:nvSpPr>
                  <p:spPr bwMode="auto">
                    <a:xfrm rot="5400000">
                      <a:off x="498041" y="3879250"/>
                      <a:ext cx="153941" cy="245582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21599979" lon="2400000" rev="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493" name="Group 492"/>
                  <p:cNvGrpSpPr/>
                  <p:nvPr/>
                </p:nvGrpSpPr>
                <p:grpSpPr>
                  <a:xfrm>
                    <a:off x="1220330" y="5390443"/>
                    <a:ext cx="97032" cy="104039"/>
                    <a:chOff x="429564" y="3925074"/>
                    <a:chExt cx="291843" cy="312917"/>
                  </a:xfrm>
                  <a:solidFill>
                    <a:srgbClr val="FFFFFF"/>
                  </a:solidFill>
                </p:grpSpPr>
                <p:sp>
                  <p:nvSpPr>
                    <p:cNvPr id="494" name="Diamond 493"/>
                    <p:cNvSpPr/>
                    <p:nvPr/>
                  </p:nvSpPr>
                  <p:spPr bwMode="auto">
                    <a:xfrm rot="19690132">
                      <a:off x="429564" y="3991204"/>
                      <a:ext cx="148050" cy="245585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899860" lon="21583921" rev="2154000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95" name="Diamond 494"/>
                    <p:cNvSpPr/>
                    <p:nvPr/>
                  </p:nvSpPr>
                  <p:spPr bwMode="auto">
                    <a:xfrm rot="1935408">
                      <a:off x="567465" y="3991345"/>
                      <a:ext cx="153942" cy="246646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96" name="Diamond 495"/>
                    <p:cNvSpPr/>
                    <p:nvPr/>
                  </p:nvSpPr>
                  <p:spPr bwMode="auto">
                    <a:xfrm rot="5400000">
                      <a:off x="502612" y="3879253"/>
                      <a:ext cx="153940" cy="245581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21599979" lon="2400000" rev="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461" name="Group 460"/>
            <p:cNvGrpSpPr/>
            <p:nvPr/>
          </p:nvGrpSpPr>
          <p:grpSpPr>
            <a:xfrm>
              <a:off x="5900614" y="4783867"/>
              <a:ext cx="6292850" cy="790575"/>
              <a:chOff x="6022975" y="4930775"/>
              <a:chExt cx="6292850" cy="790575"/>
            </a:xfrm>
          </p:grpSpPr>
          <p:sp>
            <p:nvSpPr>
              <p:cNvPr id="462" name="Rectangle 461"/>
              <p:cNvSpPr/>
              <p:nvPr/>
            </p:nvSpPr>
            <p:spPr bwMode="auto">
              <a:xfrm>
                <a:off x="6022975" y="4930775"/>
                <a:ext cx="6292850" cy="790575"/>
              </a:xfrm>
              <a:prstGeom prst="rect">
                <a:avLst/>
              </a:prstGeom>
              <a:solidFill>
                <a:srgbClr val="0072C6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bIns="143428"/>
              <a:lstStyle/>
              <a:p>
                <a:pPr marL="0" marR="0" lvl="0" indent="0" algn="ctr" defTabSz="895923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76250">
                          <a:srgbClr val="FFFFFF"/>
                        </a:gs>
                        <a:gs pos="31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Networking</a:t>
                </a:r>
              </a:p>
            </p:txBody>
          </p:sp>
          <p:grpSp>
            <p:nvGrpSpPr>
              <p:cNvPr id="463" name="Group 462"/>
              <p:cNvGrpSpPr/>
              <p:nvPr/>
            </p:nvGrpSpPr>
            <p:grpSpPr>
              <a:xfrm>
                <a:off x="6120092" y="5210907"/>
                <a:ext cx="947766" cy="346518"/>
                <a:chOff x="6120092" y="5210907"/>
                <a:chExt cx="947766" cy="346518"/>
              </a:xfrm>
            </p:grpSpPr>
            <p:sp>
              <p:nvSpPr>
                <p:cNvPr id="482" name="Rectangle 481"/>
                <p:cNvSpPr/>
                <p:nvPr/>
              </p:nvSpPr>
              <p:spPr bwMode="auto">
                <a:xfrm>
                  <a:off x="6388100" y="5210907"/>
                  <a:ext cx="679758" cy="346518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Virtual Network</a:t>
                  </a:r>
                </a:p>
              </p:txBody>
            </p:sp>
            <p:pic>
              <p:nvPicPr>
                <p:cNvPr id="483" name="Picture 226"/>
                <p:cNvPicPr>
                  <a:picLocks noChangeAspect="1"/>
                </p:cNvPicPr>
                <p:nvPr/>
              </p:nvPicPr>
              <p:blipFill>
                <a:blip r:embed="rId4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92" y="5242269"/>
                  <a:ext cx="268287" cy="268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4" name="Group 463"/>
              <p:cNvGrpSpPr/>
              <p:nvPr/>
            </p:nvGrpSpPr>
            <p:grpSpPr>
              <a:xfrm>
                <a:off x="8599909" y="5210661"/>
                <a:ext cx="854686" cy="346764"/>
                <a:chOff x="8608651" y="5210661"/>
                <a:chExt cx="854686" cy="346764"/>
              </a:xfrm>
            </p:grpSpPr>
            <p:sp>
              <p:nvSpPr>
                <p:cNvPr id="480" name="Rectangle 479"/>
                <p:cNvSpPr/>
                <p:nvPr/>
              </p:nvSpPr>
              <p:spPr bwMode="auto">
                <a:xfrm>
                  <a:off x="8913208" y="5210661"/>
                  <a:ext cx="550129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Express</a:t>
                  </a:r>
                </a:p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Route</a:t>
                  </a:r>
                </a:p>
              </p:txBody>
            </p:sp>
            <p:pic>
              <p:nvPicPr>
                <p:cNvPr id="481" name="Picture 227"/>
                <p:cNvPicPr>
                  <a:picLocks noChangeAspect="1"/>
                </p:cNvPicPr>
                <p:nvPr/>
              </p:nvPicPr>
              <p:blipFill>
                <a:blip r:embed="rId5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8651" y="5234771"/>
                  <a:ext cx="285077" cy="2832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5" name="Group 464"/>
              <p:cNvGrpSpPr/>
              <p:nvPr/>
            </p:nvGrpSpPr>
            <p:grpSpPr>
              <a:xfrm>
                <a:off x="9499896" y="5210661"/>
                <a:ext cx="856833" cy="346764"/>
                <a:chOff x="9542661" y="5210661"/>
                <a:chExt cx="856833" cy="346764"/>
              </a:xfrm>
            </p:grpSpPr>
            <p:sp>
              <p:nvSpPr>
                <p:cNvPr id="478" name="Rectangle 477"/>
                <p:cNvSpPr/>
                <p:nvPr/>
              </p:nvSpPr>
              <p:spPr bwMode="auto">
                <a:xfrm>
                  <a:off x="9773921" y="5210661"/>
                  <a:ext cx="625573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Traffic Manager</a:t>
                  </a:r>
                </a:p>
              </p:txBody>
            </p:sp>
            <p:pic>
              <p:nvPicPr>
                <p:cNvPr id="479" name="Picture 88"/>
                <p:cNvPicPr>
                  <a:picLocks noChangeAspect="1"/>
                </p:cNvPicPr>
                <p:nvPr/>
              </p:nvPicPr>
              <p:blipFill>
                <a:blip r:embed="rId6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42661" y="5271638"/>
                  <a:ext cx="211137" cy="209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6" name="Group 465"/>
              <p:cNvGrpSpPr/>
              <p:nvPr/>
            </p:nvGrpSpPr>
            <p:grpSpPr>
              <a:xfrm>
                <a:off x="11270141" y="5210661"/>
                <a:ext cx="985359" cy="346764"/>
                <a:chOff x="11270141" y="5210661"/>
                <a:chExt cx="985359" cy="346764"/>
              </a:xfrm>
            </p:grpSpPr>
            <p:sp>
              <p:nvSpPr>
                <p:cNvPr id="476" name="Rectangle 475"/>
                <p:cNvSpPr/>
                <p:nvPr/>
              </p:nvSpPr>
              <p:spPr bwMode="auto">
                <a:xfrm>
                  <a:off x="11524599" y="5210661"/>
                  <a:ext cx="730901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Application Gateway</a:t>
                  </a:r>
                </a:p>
              </p:txBody>
            </p:sp>
            <p:sp>
              <p:nvSpPr>
                <p:cNvPr id="477" name="Freeform 476"/>
                <p:cNvSpPr/>
                <p:nvPr/>
              </p:nvSpPr>
              <p:spPr bwMode="auto">
                <a:xfrm rot="2700000">
                  <a:off x="11270140" y="5281957"/>
                  <a:ext cx="188913" cy="188912"/>
                </a:xfrm>
                <a:custGeom>
                  <a:avLst/>
                  <a:gdLst>
                    <a:gd name="connsiteX0" fmla="*/ 314803 w 613867"/>
                    <a:gd name="connsiteY0" fmla="*/ 374281 h 613867"/>
                    <a:gd name="connsiteX1" fmla="*/ 390557 w 613867"/>
                    <a:gd name="connsiteY1" fmla="*/ 450035 h 613867"/>
                    <a:gd name="connsiteX2" fmla="*/ 330696 w 613867"/>
                    <a:gd name="connsiteY2" fmla="*/ 509896 h 613867"/>
                    <a:gd name="connsiteX3" fmla="*/ 507842 w 613867"/>
                    <a:gd name="connsiteY3" fmla="*/ 504902 h 613867"/>
                    <a:gd name="connsiteX4" fmla="*/ 512837 w 613867"/>
                    <a:gd name="connsiteY4" fmla="*/ 327756 h 613867"/>
                    <a:gd name="connsiteX5" fmla="*/ 452975 w 613867"/>
                    <a:gd name="connsiteY5" fmla="*/ 387617 h 613867"/>
                    <a:gd name="connsiteX6" fmla="*/ 377221 w 613867"/>
                    <a:gd name="connsiteY6" fmla="*/ 311863 h 613867"/>
                    <a:gd name="connsiteX7" fmla="*/ 367619 w 613867"/>
                    <a:gd name="connsiteY7" fmla="*/ 63753 h 613867"/>
                    <a:gd name="connsiteX8" fmla="*/ 372612 w 613867"/>
                    <a:gd name="connsiteY8" fmla="*/ 240900 h 613867"/>
                    <a:gd name="connsiteX9" fmla="*/ 549761 w 613867"/>
                    <a:gd name="connsiteY9" fmla="*/ 245895 h 613867"/>
                    <a:gd name="connsiteX10" fmla="*/ 489898 w 613867"/>
                    <a:gd name="connsiteY10" fmla="*/ 186033 h 613867"/>
                    <a:gd name="connsiteX11" fmla="*/ 565652 w 613867"/>
                    <a:gd name="connsiteY11" fmla="*/ 110279 h 613867"/>
                    <a:gd name="connsiteX12" fmla="*/ 503234 w 613867"/>
                    <a:gd name="connsiteY12" fmla="*/ 47861 h 613867"/>
                    <a:gd name="connsiteX13" fmla="*/ 427480 w 613867"/>
                    <a:gd name="connsiteY13" fmla="*/ 123615 h 613867"/>
                    <a:gd name="connsiteX14" fmla="*/ 60550 w 613867"/>
                    <a:gd name="connsiteY14" fmla="*/ 370823 h 613867"/>
                    <a:gd name="connsiteX15" fmla="*/ 120411 w 613867"/>
                    <a:gd name="connsiteY15" fmla="*/ 430684 h 613867"/>
                    <a:gd name="connsiteX16" fmla="*/ 44657 w 613867"/>
                    <a:gd name="connsiteY16" fmla="*/ 506438 h 613867"/>
                    <a:gd name="connsiteX17" fmla="*/ 107075 w 613867"/>
                    <a:gd name="connsiteY17" fmla="*/ 568856 h 613867"/>
                    <a:gd name="connsiteX18" fmla="*/ 182829 w 613867"/>
                    <a:gd name="connsiteY18" fmla="*/ 493102 h 613867"/>
                    <a:gd name="connsiteX19" fmla="*/ 242691 w 613867"/>
                    <a:gd name="connsiteY19" fmla="*/ 552964 h 613867"/>
                    <a:gd name="connsiteX20" fmla="*/ 237696 w 613867"/>
                    <a:gd name="connsiteY20" fmla="*/ 375818 h 613867"/>
                    <a:gd name="connsiteX21" fmla="*/ 104519 w 613867"/>
                    <a:gd name="connsiteY21" fmla="*/ 101580 h 613867"/>
                    <a:gd name="connsiteX22" fmla="*/ 99524 w 613867"/>
                    <a:gd name="connsiteY22" fmla="*/ 278727 h 613867"/>
                    <a:gd name="connsiteX23" fmla="*/ 159386 w 613867"/>
                    <a:gd name="connsiteY23" fmla="*/ 218865 h 613867"/>
                    <a:gd name="connsiteX24" fmla="*/ 235140 w 613867"/>
                    <a:gd name="connsiteY24" fmla="*/ 294619 h 613867"/>
                    <a:gd name="connsiteX25" fmla="*/ 297558 w 613867"/>
                    <a:gd name="connsiteY25" fmla="*/ 232201 h 613867"/>
                    <a:gd name="connsiteX26" fmla="*/ 221804 w 613867"/>
                    <a:gd name="connsiteY26" fmla="*/ 156447 h 613867"/>
                    <a:gd name="connsiteX27" fmla="*/ 281665 w 613867"/>
                    <a:gd name="connsiteY27" fmla="*/ 96586 h 613867"/>
                    <a:gd name="connsiteX28" fmla="*/ 29967 w 613867"/>
                    <a:gd name="connsiteY28" fmla="*/ 29967 h 613867"/>
                    <a:gd name="connsiteX29" fmla="*/ 102313 w 613867"/>
                    <a:gd name="connsiteY29" fmla="*/ 0 h 613867"/>
                    <a:gd name="connsiteX30" fmla="*/ 511554 w 613867"/>
                    <a:gd name="connsiteY30" fmla="*/ 0 h 613867"/>
                    <a:gd name="connsiteX31" fmla="*/ 613867 w 613867"/>
                    <a:gd name="connsiteY31" fmla="*/ 102313 h 613867"/>
                    <a:gd name="connsiteX32" fmla="*/ 613867 w 613867"/>
                    <a:gd name="connsiteY32" fmla="*/ 511554 h 613867"/>
                    <a:gd name="connsiteX33" fmla="*/ 511554 w 613867"/>
                    <a:gd name="connsiteY33" fmla="*/ 613867 h 613867"/>
                    <a:gd name="connsiteX34" fmla="*/ 102313 w 613867"/>
                    <a:gd name="connsiteY34" fmla="*/ 613867 h 613867"/>
                    <a:gd name="connsiteX35" fmla="*/ 0 w 613867"/>
                    <a:gd name="connsiteY35" fmla="*/ 511554 h 613867"/>
                    <a:gd name="connsiteX36" fmla="*/ 0 w 613867"/>
                    <a:gd name="connsiteY36" fmla="*/ 102313 h 613867"/>
                    <a:gd name="connsiteX37" fmla="*/ 29967 w 613867"/>
                    <a:gd name="connsiteY37" fmla="*/ 29967 h 61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13867" h="613867">
                      <a:moveTo>
                        <a:pt x="314803" y="374281"/>
                      </a:moveTo>
                      <a:lnTo>
                        <a:pt x="390557" y="450035"/>
                      </a:lnTo>
                      <a:lnTo>
                        <a:pt x="330696" y="509896"/>
                      </a:lnTo>
                      <a:lnTo>
                        <a:pt x="507842" y="504902"/>
                      </a:lnTo>
                      <a:lnTo>
                        <a:pt x="512837" y="327756"/>
                      </a:lnTo>
                      <a:lnTo>
                        <a:pt x="452975" y="387617"/>
                      </a:lnTo>
                      <a:lnTo>
                        <a:pt x="377221" y="311863"/>
                      </a:lnTo>
                      <a:close/>
                      <a:moveTo>
                        <a:pt x="367619" y="63753"/>
                      </a:moveTo>
                      <a:lnTo>
                        <a:pt x="372612" y="240900"/>
                      </a:lnTo>
                      <a:lnTo>
                        <a:pt x="549761" y="245895"/>
                      </a:lnTo>
                      <a:lnTo>
                        <a:pt x="489898" y="186033"/>
                      </a:lnTo>
                      <a:lnTo>
                        <a:pt x="565652" y="110279"/>
                      </a:lnTo>
                      <a:lnTo>
                        <a:pt x="503234" y="47861"/>
                      </a:lnTo>
                      <a:lnTo>
                        <a:pt x="427480" y="123615"/>
                      </a:lnTo>
                      <a:close/>
                      <a:moveTo>
                        <a:pt x="60550" y="370823"/>
                      </a:moveTo>
                      <a:lnTo>
                        <a:pt x="120411" y="430684"/>
                      </a:lnTo>
                      <a:lnTo>
                        <a:pt x="44657" y="506438"/>
                      </a:lnTo>
                      <a:lnTo>
                        <a:pt x="107075" y="568856"/>
                      </a:lnTo>
                      <a:lnTo>
                        <a:pt x="182829" y="493102"/>
                      </a:lnTo>
                      <a:lnTo>
                        <a:pt x="242691" y="552964"/>
                      </a:lnTo>
                      <a:lnTo>
                        <a:pt x="237696" y="375818"/>
                      </a:lnTo>
                      <a:close/>
                      <a:moveTo>
                        <a:pt x="104519" y="101580"/>
                      </a:moveTo>
                      <a:lnTo>
                        <a:pt x="99524" y="278727"/>
                      </a:lnTo>
                      <a:lnTo>
                        <a:pt x="159386" y="218865"/>
                      </a:lnTo>
                      <a:lnTo>
                        <a:pt x="235140" y="294619"/>
                      </a:lnTo>
                      <a:lnTo>
                        <a:pt x="297558" y="232201"/>
                      </a:lnTo>
                      <a:lnTo>
                        <a:pt x="221804" y="156447"/>
                      </a:lnTo>
                      <a:lnTo>
                        <a:pt x="281665" y="96586"/>
                      </a:lnTo>
                      <a:close/>
                      <a:moveTo>
                        <a:pt x="29967" y="29967"/>
                      </a:moveTo>
                      <a:cubicBezTo>
                        <a:pt x="48482" y="11452"/>
                        <a:pt x="74060" y="0"/>
                        <a:pt x="102313" y="0"/>
                      </a:cubicBezTo>
                      <a:lnTo>
                        <a:pt x="511554" y="0"/>
                      </a:lnTo>
                      <a:cubicBezTo>
                        <a:pt x="568060" y="0"/>
                        <a:pt x="613867" y="45807"/>
                        <a:pt x="613867" y="102313"/>
                      </a:cubicBezTo>
                      <a:lnTo>
                        <a:pt x="613867" y="511554"/>
                      </a:lnTo>
                      <a:cubicBezTo>
                        <a:pt x="613867" y="568060"/>
                        <a:pt x="568060" y="613867"/>
                        <a:pt x="511554" y="613867"/>
                      </a:cubicBezTo>
                      <a:lnTo>
                        <a:pt x="102313" y="613867"/>
                      </a:lnTo>
                      <a:cubicBezTo>
                        <a:pt x="45807" y="613867"/>
                        <a:pt x="0" y="568060"/>
                        <a:pt x="0" y="511554"/>
                      </a:cubicBezTo>
                      <a:lnTo>
                        <a:pt x="0" y="102313"/>
                      </a:lnTo>
                      <a:cubicBezTo>
                        <a:pt x="0" y="74060"/>
                        <a:pt x="11452" y="48482"/>
                        <a:pt x="29967" y="299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lIns="182880" tIns="146304" rIns="182880" bIns="146304"/>
                <a:lstStyle/>
                <a:p>
                  <a:pPr marL="0" marR="0" lvl="0" indent="0" algn="ctr" defTabSz="91410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897520" y="5210661"/>
                <a:ext cx="657088" cy="346764"/>
                <a:chOff x="7872239" y="5210661"/>
                <a:chExt cx="657088" cy="346764"/>
              </a:xfrm>
            </p:grpSpPr>
            <p:sp>
              <p:nvSpPr>
                <p:cNvPr id="474" name="Rectangle 473"/>
                <p:cNvSpPr/>
                <p:nvPr/>
              </p:nvSpPr>
              <p:spPr bwMode="auto">
                <a:xfrm>
                  <a:off x="8127646" y="5210661"/>
                  <a:ext cx="401681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 anchor="ctr" anchorCtr="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DNS</a:t>
                  </a:r>
                </a:p>
              </p:txBody>
            </p:sp>
            <p:pic>
              <p:nvPicPr>
                <p:cNvPr id="475" name="Picture 3"/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2239" y="5259380"/>
                  <a:ext cx="234066" cy="2340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8" name="Group 467"/>
              <p:cNvGrpSpPr/>
              <p:nvPr/>
            </p:nvGrpSpPr>
            <p:grpSpPr>
              <a:xfrm>
                <a:off x="10402030" y="5210661"/>
                <a:ext cx="822809" cy="346764"/>
                <a:chOff x="10440820" y="5210661"/>
                <a:chExt cx="822809" cy="346764"/>
              </a:xfrm>
            </p:grpSpPr>
            <p:sp>
              <p:nvSpPr>
                <p:cNvPr id="472" name="Rectangle 471"/>
                <p:cNvSpPr/>
                <p:nvPr/>
              </p:nvSpPr>
              <p:spPr bwMode="auto">
                <a:xfrm>
                  <a:off x="10673647" y="5210661"/>
                  <a:ext cx="589982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VPN </a:t>
                  </a:r>
                  <a:b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Gateway</a:t>
                  </a:r>
                </a:p>
              </p:txBody>
            </p:sp>
            <p:pic>
              <p:nvPicPr>
                <p:cNvPr id="473" name="Picture 9"/>
                <p:cNvPicPr>
                  <a:picLocks noChangeAspect="1"/>
                </p:cNvPicPr>
                <p:nvPr/>
              </p:nvPicPr>
              <p:blipFill>
                <a:blip r:embed="rId8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40820" y="5255763"/>
                  <a:ext cx="241300" cy="241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9" name="Group 468"/>
              <p:cNvGrpSpPr/>
              <p:nvPr/>
            </p:nvGrpSpPr>
            <p:grpSpPr>
              <a:xfrm>
                <a:off x="7004047" y="5210907"/>
                <a:ext cx="848172" cy="346518"/>
                <a:chOff x="7002727" y="5210907"/>
                <a:chExt cx="848172" cy="346518"/>
              </a:xfrm>
            </p:grpSpPr>
            <p:sp>
              <p:nvSpPr>
                <p:cNvPr id="470" name="Rectangle 469"/>
                <p:cNvSpPr/>
                <p:nvPr/>
              </p:nvSpPr>
              <p:spPr bwMode="auto">
                <a:xfrm>
                  <a:off x="7265455" y="5210907"/>
                  <a:ext cx="585444" cy="346518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marL="0" marR="0" lvl="0" indent="0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8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Load Balancer</a:t>
                  </a:r>
                </a:p>
              </p:txBody>
            </p:sp>
            <p:pic>
              <p:nvPicPr>
                <p:cNvPr id="471" name="Picture 11"/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2727" y="5257351"/>
                  <a:ext cx="239713" cy="238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42" name="Rectangle 341"/>
            <p:cNvSpPr/>
            <p:nvPr/>
          </p:nvSpPr>
          <p:spPr bwMode="auto">
            <a:xfrm>
              <a:off x="112714" y="104775"/>
              <a:ext cx="12203111" cy="4349182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79285" tIns="143428" rIns="179285" bIns="143428"/>
            <a:lstStyle/>
            <a:p>
              <a:pPr marL="0" marR="0" lvl="0" indent="0" algn="ctr" defTabSz="895923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2500">
                        <a:srgbClr val="FFC000"/>
                      </a:gs>
                      <a:gs pos="33000">
                        <a:srgbClr val="FFC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Platform Services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49566" y="543029"/>
              <a:ext cx="11942434" cy="3795291"/>
              <a:chOff x="249566" y="543029"/>
              <a:chExt cx="11942434" cy="3795291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2087227" y="543029"/>
                <a:ext cx="8372241" cy="3790160"/>
                <a:chOff x="2082009" y="543029"/>
                <a:chExt cx="8372241" cy="3790160"/>
              </a:xfrm>
            </p:grpSpPr>
            <p:grpSp>
              <p:nvGrpSpPr>
                <p:cNvPr id="344" name="Group 343"/>
                <p:cNvGrpSpPr/>
                <p:nvPr/>
              </p:nvGrpSpPr>
              <p:grpSpPr>
                <a:xfrm>
                  <a:off x="4343326" y="543029"/>
                  <a:ext cx="3736693" cy="1371600"/>
                  <a:chOff x="4336920" y="650979"/>
                  <a:chExt cx="3736693" cy="1371600"/>
                </a:xfrm>
              </p:grpSpPr>
              <p:sp>
                <p:nvSpPr>
                  <p:cNvPr id="439" name="Rectangle 438"/>
                  <p:cNvSpPr/>
                  <p:nvPr/>
                </p:nvSpPr>
                <p:spPr bwMode="auto">
                  <a:xfrm>
                    <a:off x="4336920" y="650979"/>
                    <a:ext cx="3736693" cy="1371600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Web and mobile</a:t>
                    </a:r>
                  </a:p>
                </p:txBody>
              </p:sp>
              <p:grpSp>
                <p:nvGrpSpPr>
                  <p:cNvPr id="440" name="Group 439"/>
                  <p:cNvGrpSpPr/>
                  <p:nvPr/>
                </p:nvGrpSpPr>
                <p:grpSpPr>
                  <a:xfrm>
                    <a:off x="4516491" y="1046498"/>
                    <a:ext cx="1003842" cy="300037"/>
                    <a:chOff x="4516491" y="987018"/>
                    <a:chExt cx="1003842" cy="300037"/>
                  </a:xfrm>
                </p:grpSpPr>
                <p:sp>
                  <p:nvSpPr>
                    <p:cNvPr id="456" name="TextBox 455"/>
                    <p:cNvSpPr txBox="1"/>
                    <p:nvPr/>
                  </p:nvSpPr>
                  <p:spPr bwMode="auto">
                    <a:xfrm>
                      <a:off x="4861521" y="987018"/>
                      <a:ext cx="658812" cy="3000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Web 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Apps</a:t>
                      </a:r>
                    </a:p>
                  </p:txBody>
                </p:sp>
                <p:pic>
                  <p:nvPicPr>
                    <p:cNvPr id="457" name="Picture 151"/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16491" y="993596"/>
                      <a:ext cx="286768" cy="2868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1" name="Group 440"/>
                  <p:cNvGrpSpPr/>
                  <p:nvPr/>
                </p:nvGrpSpPr>
                <p:grpSpPr>
                  <a:xfrm>
                    <a:off x="4516491" y="1617114"/>
                    <a:ext cx="1003842" cy="291190"/>
                    <a:chOff x="4516491" y="1514601"/>
                    <a:chExt cx="1003842" cy="291190"/>
                  </a:xfrm>
                </p:grpSpPr>
                <p:sp>
                  <p:nvSpPr>
                    <p:cNvPr id="454" name="TextBox 453"/>
                    <p:cNvSpPr txBox="1"/>
                    <p:nvPr/>
                  </p:nvSpPr>
                  <p:spPr bwMode="auto">
                    <a:xfrm>
                      <a:off x="4861521" y="1530021"/>
                      <a:ext cx="658812" cy="2603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Mobile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Apps</a:t>
                      </a:r>
                    </a:p>
                  </p:txBody>
                </p:sp>
                <p:pic>
                  <p:nvPicPr>
                    <p:cNvPr id="455" name="Picture 153"/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16491" y="1514601"/>
                      <a:ext cx="291075" cy="291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2" name="Group 441"/>
                  <p:cNvGrpSpPr/>
                  <p:nvPr/>
                </p:nvGrpSpPr>
                <p:grpSpPr>
                  <a:xfrm>
                    <a:off x="6846369" y="1044910"/>
                    <a:ext cx="1017770" cy="301625"/>
                    <a:chOff x="6784198" y="987352"/>
                    <a:chExt cx="1017770" cy="301625"/>
                  </a:xfrm>
                </p:grpSpPr>
                <p:sp>
                  <p:nvSpPr>
                    <p:cNvPr id="452" name="TextBox 451"/>
                    <p:cNvSpPr txBox="1"/>
                    <p:nvPr/>
                  </p:nvSpPr>
                  <p:spPr bwMode="auto">
                    <a:xfrm>
                      <a:off x="7143156" y="987352"/>
                      <a:ext cx="65881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API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Management</a:t>
                      </a:r>
                    </a:p>
                  </p:txBody>
                </p:sp>
                <p:pic>
                  <p:nvPicPr>
                    <p:cNvPr id="453" name="Picture 155"/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784198" y="987819"/>
                      <a:ext cx="291528" cy="2916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3" name="Group 442"/>
                  <p:cNvGrpSpPr/>
                  <p:nvPr/>
                </p:nvGrpSpPr>
                <p:grpSpPr>
                  <a:xfrm>
                    <a:off x="5673359" y="1051631"/>
                    <a:ext cx="1019983" cy="294904"/>
                    <a:chOff x="5648693" y="1000311"/>
                    <a:chExt cx="1019983" cy="294904"/>
                  </a:xfrm>
                </p:grpSpPr>
                <p:sp>
                  <p:nvSpPr>
                    <p:cNvPr id="450" name="TextBox 449"/>
                    <p:cNvSpPr txBox="1"/>
                    <p:nvPr/>
                  </p:nvSpPr>
                  <p:spPr bwMode="auto">
                    <a:xfrm>
                      <a:off x="6008276" y="1024727"/>
                      <a:ext cx="660400" cy="2571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API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Apps</a:t>
                      </a:r>
                    </a:p>
                  </p:txBody>
                </p:sp>
                <p:pic>
                  <p:nvPicPr>
                    <p:cNvPr id="451" name="Picture 157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48693" y="1000311"/>
                      <a:ext cx="294787" cy="29490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4" name="Group 443"/>
                  <p:cNvGrpSpPr/>
                  <p:nvPr/>
                </p:nvGrpSpPr>
                <p:grpSpPr>
                  <a:xfrm>
                    <a:off x="5673359" y="1617114"/>
                    <a:ext cx="1022642" cy="301625"/>
                    <a:chOff x="5646034" y="1516851"/>
                    <a:chExt cx="1022642" cy="301625"/>
                  </a:xfrm>
                </p:grpSpPr>
                <p:sp>
                  <p:nvSpPr>
                    <p:cNvPr id="448" name="TextBox 447"/>
                    <p:cNvSpPr txBox="1"/>
                    <p:nvPr/>
                  </p:nvSpPr>
                  <p:spPr bwMode="auto">
                    <a:xfrm>
                      <a:off x="6008276" y="1516851"/>
                      <a:ext cx="660400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Logic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Apps</a:t>
                      </a:r>
                    </a:p>
                  </p:txBody>
                </p:sp>
                <p:pic>
                  <p:nvPicPr>
                    <p:cNvPr id="449" name="Picture 159"/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46034" y="1517893"/>
                      <a:ext cx="292406" cy="2925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5" name="Group 444"/>
                  <p:cNvGrpSpPr/>
                  <p:nvPr/>
                </p:nvGrpSpPr>
                <p:grpSpPr>
                  <a:xfrm>
                    <a:off x="6846368" y="1617114"/>
                    <a:ext cx="1017771" cy="301625"/>
                    <a:chOff x="6784198" y="1512087"/>
                    <a:chExt cx="1017771" cy="301625"/>
                  </a:xfrm>
                </p:grpSpPr>
                <p:sp>
                  <p:nvSpPr>
                    <p:cNvPr id="446" name="TextBox 445"/>
                    <p:cNvSpPr txBox="1"/>
                    <p:nvPr/>
                  </p:nvSpPr>
                  <p:spPr bwMode="auto">
                    <a:xfrm>
                      <a:off x="7143156" y="1512087"/>
                      <a:ext cx="658813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Notification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Hubs</a:t>
                      </a:r>
                    </a:p>
                  </p:txBody>
                </p:sp>
                <p:pic>
                  <p:nvPicPr>
                    <p:cNvPr id="447" name="Picture 161"/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784198" y="1519474"/>
                      <a:ext cx="289246" cy="289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345" name="Group 344"/>
                <p:cNvGrpSpPr/>
                <p:nvPr/>
              </p:nvGrpSpPr>
              <p:grpSpPr>
                <a:xfrm>
                  <a:off x="2082009" y="3493402"/>
                  <a:ext cx="2491556" cy="839787"/>
                  <a:chOff x="2082009" y="3607702"/>
                  <a:chExt cx="2491556" cy="839787"/>
                </a:xfrm>
              </p:grpSpPr>
              <p:sp>
                <p:nvSpPr>
                  <p:cNvPr id="431" name="Rectangle 430"/>
                  <p:cNvSpPr/>
                  <p:nvPr/>
                </p:nvSpPr>
                <p:spPr bwMode="auto">
                  <a:xfrm>
                    <a:off x="2082009" y="3607702"/>
                    <a:ext cx="2491556" cy="839787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Media and CDN</a:t>
                    </a:r>
                  </a:p>
                </p:txBody>
              </p:sp>
              <p:grpSp>
                <p:nvGrpSpPr>
                  <p:cNvPr id="432" name="Group 431"/>
                  <p:cNvGrpSpPr/>
                  <p:nvPr/>
                </p:nvGrpSpPr>
                <p:grpSpPr>
                  <a:xfrm>
                    <a:off x="2198592" y="4014101"/>
                    <a:ext cx="2079086" cy="300855"/>
                    <a:chOff x="2198592" y="4014101"/>
                    <a:chExt cx="2079086" cy="300855"/>
                  </a:xfrm>
                </p:grpSpPr>
                <p:grpSp>
                  <p:nvGrpSpPr>
                    <p:cNvPr id="433" name="Group 3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56056" y="4014101"/>
                      <a:ext cx="1021622" cy="300855"/>
                      <a:chOff x="3495416" y="3743131"/>
                      <a:chExt cx="1021282" cy="301105"/>
                    </a:xfrm>
                  </p:grpSpPr>
                  <p:sp>
                    <p:nvSpPr>
                      <p:cNvPr id="437" name="TextBox 16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857542" y="3743131"/>
                        <a:ext cx="659156" cy="301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882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Content Delivery</a:t>
                        </a:r>
                        <a:br>
                          <a:rPr kumimoji="0" lang="en-US" altLang="en-US" sz="882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altLang="en-US" sz="882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Network (CDN)</a:t>
                        </a:r>
                      </a:p>
                    </p:txBody>
                  </p:sp>
                  <p:pic>
                    <p:nvPicPr>
                      <p:cNvPr id="438" name="Picture 163" descr="Content Delivery Network (CDN).png"/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416" y="3745605"/>
                        <a:ext cx="296167" cy="296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34" name="Group 34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98592" y="4014101"/>
                      <a:ext cx="1014521" cy="300036"/>
                      <a:chOff x="2682792" y="3748793"/>
                      <a:chExt cx="1014184" cy="300286"/>
                    </a:xfrm>
                  </p:grpSpPr>
                  <p:sp>
                    <p:nvSpPr>
                      <p:cNvPr id="435" name="TextBox 434"/>
                      <p:cNvSpPr txBox="1"/>
                      <p:nvPr/>
                    </p:nvSpPr>
                    <p:spPr>
                      <a:xfrm>
                        <a:off x="3038382" y="3748793"/>
                        <a:ext cx="658594" cy="3002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Media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Services</a:t>
                        </a:r>
                      </a:p>
                    </p:txBody>
                  </p:sp>
                  <p:pic>
                    <p:nvPicPr>
                      <p:cNvPr id="436" name="Picture 165" descr="Media Services.png"/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792" y="3757863"/>
                        <a:ext cx="282134" cy="282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346" name="Group 345"/>
                <p:cNvGrpSpPr/>
                <p:nvPr/>
              </p:nvGrpSpPr>
              <p:grpSpPr>
                <a:xfrm>
                  <a:off x="4695531" y="2024565"/>
                  <a:ext cx="2872932" cy="2304638"/>
                  <a:chOff x="4691833" y="2138865"/>
                  <a:chExt cx="2872932" cy="2304638"/>
                </a:xfrm>
              </p:grpSpPr>
              <p:sp>
                <p:nvSpPr>
                  <p:cNvPr id="411" name="Rectangle 410"/>
                  <p:cNvSpPr/>
                  <p:nvPr/>
                </p:nvSpPr>
                <p:spPr bwMode="auto">
                  <a:xfrm>
                    <a:off x="4691833" y="2138865"/>
                    <a:ext cx="2872932" cy="2304638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Analytics and </a:t>
                    </a:r>
                    <a:r>
                      <a:rPr kumimoji="0" lang="en-US" sz="1176" b="0" i="0" u="none" strike="noStrike" kern="0" cap="none" spc="0" normalizeH="0" baseline="0" noProof="0" dirty="0" err="1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IoT</a:t>
                    </a:r>
                    <a:endParaRPr kumimoji="0" lang="en-US" sz="1176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412" name="Group 411"/>
                  <p:cNvGrpSpPr/>
                  <p:nvPr/>
                </p:nvGrpSpPr>
                <p:grpSpPr>
                  <a:xfrm>
                    <a:off x="4948498" y="2556851"/>
                    <a:ext cx="2361121" cy="1587740"/>
                    <a:chOff x="4805017" y="2556851"/>
                    <a:chExt cx="2361121" cy="1587740"/>
                  </a:xfrm>
                </p:grpSpPr>
                <p:grpSp>
                  <p:nvGrpSpPr>
                    <p:cNvPr id="413" name="Group 412"/>
                    <p:cNvGrpSpPr/>
                    <p:nvPr/>
                  </p:nvGrpSpPr>
                  <p:grpSpPr>
                    <a:xfrm>
                      <a:off x="4811883" y="2556851"/>
                      <a:ext cx="1046240" cy="337079"/>
                      <a:chOff x="4811883" y="2556851"/>
                      <a:chExt cx="1046240" cy="337079"/>
                    </a:xfrm>
                  </p:grpSpPr>
                  <p:sp>
                    <p:nvSpPr>
                      <p:cNvPr id="429" name="TextBox 428"/>
                      <p:cNvSpPr txBox="1"/>
                      <p:nvPr/>
                    </p:nvSpPr>
                    <p:spPr bwMode="auto">
                      <a:xfrm>
                        <a:off x="5199310" y="2574578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 err="1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HDInsight</a:t>
                        </a:r>
                        <a:endPara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endParaRPr>
                      </a:p>
                    </p:txBody>
                  </p:sp>
                  <p:pic>
                    <p:nvPicPr>
                      <p:cNvPr id="430" name="Picture 181"/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883" y="2556851"/>
                        <a:ext cx="337162" cy="337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4" name="Group 413"/>
                    <p:cNvGrpSpPr/>
                    <p:nvPr/>
                  </p:nvGrpSpPr>
                  <p:grpSpPr>
                    <a:xfrm>
                      <a:off x="6162402" y="2574420"/>
                      <a:ext cx="1003736" cy="301625"/>
                      <a:chOff x="6162402" y="2574420"/>
                      <a:chExt cx="1003736" cy="301625"/>
                    </a:xfrm>
                  </p:grpSpPr>
                  <p:sp>
                    <p:nvSpPr>
                      <p:cNvPr id="427" name="TextBox 426"/>
                      <p:cNvSpPr txBox="1"/>
                      <p:nvPr/>
                    </p:nvSpPr>
                    <p:spPr bwMode="auto">
                      <a:xfrm>
                        <a:off x="6507325" y="2574420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Machine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Learning</a:t>
                        </a:r>
                      </a:p>
                    </p:txBody>
                  </p:sp>
                  <p:pic>
                    <p:nvPicPr>
                      <p:cNvPr id="428" name="Picture 183"/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402" y="2593257"/>
                        <a:ext cx="263720" cy="263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5" name="Group 414"/>
                    <p:cNvGrpSpPr/>
                    <p:nvPr/>
                  </p:nvGrpSpPr>
                  <p:grpSpPr>
                    <a:xfrm>
                      <a:off x="4805017" y="3834139"/>
                      <a:ext cx="1053105" cy="310452"/>
                      <a:chOff x="4805017" y="3834139"/>
                      <a:chExt cx="1053105" cy="310452"/>
                    </a:xfrm>
                  </p:grpSpPr>
                  <p:sp>
                    <p:nvSpPr>
                      <p:cNvPr id="425" name="TextBox 424"/>
                      <p:cNvSpPr txBox="1"/>
                      <p:nvPr/>
                    </p:nvSpPr>
                    <p:spPr bwMode="auto">
                      <a:xfrm>
                        <a:off x="5199310" y="3838553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Stream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Analytics</a:t>
                        </a:r>
                      </a:p>
                    </p:txBody>
                  </p:sp>
                  <p:pic>
                    <p:nvPicPr>
                      <p:cNvPr id="426" name="Picture 185"/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017" y="3834139"/>
                        <a:ext cx="310529" cy="310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6" name="Group 415"/>
                    <p:cNvGrpSpPr/>
                    <p:nvPr/>
                  </p:nvGrpSpPr>
                  <p:grpSpPr>
                    <a:xfrm>
                      <a:off x="4809230" y="3192842"/>
                      <a:ext cx="1048893" cy="305501"/>
                      <a:chOff x="4809230" y="3192842"/>
                      <a:chExt cx="1048893" cy="305501"/>
                    </a:xfrm>
                  </p:grpSpPr>
                  <p:sp>
                    <p:nvSpPr>
                      <p:cNvPr id="423" name="TextBox 422"/>
                      <p:cNvSpPr txBox="1"/>
                      <p:nvPr/>
                    </p:nvSpPr>
                    <p:spPr bwMode="auto">
                      <a:xfrm>
                        <a:off x="5199310" y="3198305"/>
                        <a:ext cx="658813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Data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Factory</a:t>
                        </a:r>
                      </a:p>
                    </p:txBody>
                  </p:sp>
                  <p:pic>
                    <p:nvPicPr>
                      <p:cNvPr id="424" name="Picture 187"/>
                      <p:cNvPicPr>
                        <a:picLocks noChangeAspect="1"/>
                      </p:cNvPicPr>
                      <p:nvPr/>
                    </p:nvPicPr>
                    <p:blipFill>
                      <a:blip r:embed="rId21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9230" y="3192842"/>
                        <a:ext cx="302103" cy="302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7" name="Group 416"/>
                    <p:cNvGrpSpPr/>
                    <p:nvPr/>
                  </p:nvGrpSpPr>
                  <p:grpSpPr>
                    <a:xfrm>
                      <a:off x="6159534" y="3198305"/>
                      <a:ext cx="1006604" cy="300037"/>
                      <a:chOff x="6159534" y="3198305"/>
                      <a:chExt cx="1006604" cy="300037"/>
                    </a:xfrm>
                  </p:grpSpPr>
                  <p:sp>
                    <p:nvSpPr>
                      <p:cNvPr id="421" name="TextBox 420"/>
                      <p:cNvSpPr txBox="1"/>
                      <p:nvPr/>
                    </p:nvSpPr>
                    <p:spPr bwMode="auto">
                      <a:xfrm>
                        <a:off x="6507325" y="3198305"/>
                        <a:ext cx="658813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Event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Hubs</a:t>
                        </a:r>
                      </a:p>
                    </p:txBody>
                  </p:sp>
                  <p:pic>
                    <p:nvPicPr>
                      <p:cNvPr id="422" name="Picture 189"/>
                      <p:cNvPicPr>
                        <a:picLocks noChangeAspect="1"/>
                      </p:cNvPicPr>
                      <p:nvPr/>
                    </p:nvPicPr>
                    <p:blipFill>
                      <a:blip r:embed="rId22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34" y="3200784"/>
                        <a:ext cx="283827" cy="296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8" name="Group 417"/>
                    <p:cNvGrpSpPr/>
                    <p:nvPr/>
                  </p:nvGrpSpPr>
                  <p:grpSpPr>
                    <a:xfrm>
                      <a:off x="6165936" y="3834755"/>
                      <a:ext cx="1000202" cy="296566"/>
                      <a:chOff x="6165936" y="3834755"/>
                      <a:chExt cx="1000202" cy="296566"/>
                    </a:xfrm>
                  </p:grpSpPr>
                  <p:sp>
                    <p:nvSpPr>
                      <p:cNvPr id="419" name="TextBox 418"/>
                      <p:cNvSpPr txBox="1"/>
                      <p:nvPr/>
                    </p:nvSpPr>
                    <p:spPr bwMode="auto">
                      <a:xfrm>
                        <a:off x="6507325" y="3853657"/>
                        <a:ext cx="658813" cy="25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Mobile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Engagement</a:t>
                        </a:r>
                      </a:p>
                    </p:txBody>
                  </p:sp>
                  <p:pic>
                    <p:nvPicPr>
                      <p:cNvPr id="420" name="Picture 191"/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936" y="3834755"/>
                        <a:ext cx="296639" cy="2965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347" name="Group 346"/>
                <p:cNvGrpSpPr/>
                <p:nvPr/>
              </p:nvGrpSpPr>
              <p:grpSpPr>
                <a:xfrm>
                  <a:off x="2082009" y="2024566"/>
                  <a:ext cx="2498759" cy="1352550"/>
                  <a:chOff x="2082009" y="2138866"/>
                  <a:chExt cx="2498759" cy="1352550"/>
                </a:xfrm>
              </p:grpSpPr>
              <p:sp>
                <p:nvSpPr>
                  <p:cNvPr id="397" name="Rectangle 396"/>
                  <p:cNvSpPr/>
                  <p:nvPr/>
                </p:nvSpPr>
                <p:spPr bwMode="auto">
                  <a:xfrm>
                    <a:off x="2082009" y="2138866"/>
                    <a:ext cx="2498759" cy="1352550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Integration</a:t>
                    </a:r>
                  </a:p>
                </p:txBody>
              </p:sp>
              <p:grpSp>
                <p:nvGrpSpPr>
                  <p:cNvPr id="398" name="Group 397"/>
                  <p:cNvGrpSpPr/>
                  <p:nvPr/>
                </p:nvGrpSpPr>
                <p:grpSpPr>
                  <a:xfrm>
                    <a:off x="2198592" y="2559624"/>
                    <a:ext cx="2237004" cy="836418"/>
                    <a:chOff x="2198592" y="2559624"/>
                    <a:chExt cx="2237004" cy="836418"/>
                  </a:xfrm>
                </p:grpSpPr>
                <p:grpSp>
                  <p:nvGrpSpPr>
                    <p:cNvPr id="399" name="Group 398"/>
                    <p:cNvGrpSpPr/>
                    <p:nvPr/>
                  </p:nvGrpSpPr>
                  <p:grpSpPr>
                    <a:xfrm>
                      <a:off x="3513173" y="2559624"/>
                      <a:ext cx="922423" cy="301625"/>
                      <a:chOff x="3425188" y="2480831"/>
                      <a:chExt cx="922423" cy="301625"/>
                    </a:xfrm>
                  </p:grpSpPr>
                  <p:sp>
                    <p:nvSpPr>
                      <p:cNvPr id="409" name="TextBox 408"/>
                      <p:cNvSpPr txBox="1"/>
                      <p:nvPr/>
                    </p:nvSpPr>
                    <p:spPr bwMode="auto">
                      <a:xfrm>
                        <a:off x="3803029" y="2480831"/>
                        <a:ext cx="54458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BizTalk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Services</a:t>
                        </a:r>
                      </a:p>
                    </p:txBody>
                  </p:sp>
                  <p:pic>
                    <p:nvPicPr>
                      <p:cNvPr id="410" name="Picture 214" descr="BizTalk Services.png"/>
                      <p:cNvPicPr>
                        <a:picLocks noChangeAspect="1"/>
                      </p:cNvPicPr>
                      <p:nvPr/>
                    </p:nvPicPr>
                    <p:blipFill>
                      <a:blip r:embed="rId24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188" y="2484570"/>
                        <a:ext cx="293830" cy="294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00" name="Group 399"/>
                    <p:cNvGrpSpPr/>
                    <p:nvPr/>
                  </p:nvGrpSpPr>
                  <p:grpSpPr>
                    <a:xfrm>
                      <a:off x="2198592" y="3094417"/>
                      <a:ext cx="1020311" cy="301625"/>
                      <a:chOff x="2319949" y="3019151"/>
                      <a:chExt cx="1020311" cy="301625"/>
                    </a:xfrm>
                  </p:grpSpPr>
                  <p:sp>
                    <p:nvSpPr>
                      <p:cNvPr id="407" name="TextBox 406"/>
                      <p:cNvSpPr txBox="1"/>
                      <p:nvPr/>
                    </p:nvSpPr>
                    <p:spPr bwMode="auto">
                      <a:xfrm>
                        <a:off x="2681448" y="3019151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Hybrid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Connections</a:t>
                        </a:r>
                      </a:p>
                    </p:txBody>
                  </p:sp>
                  <p:pic>
                    <p:nvPicPr>
                      <p:cNvPr id="408" name="Picture 216" descr="Hybrid Connections (BizTalk).png"/>
                      <p:cNvPicPr>
                        <a:picLocks noChangeAspect="1"/>
                      </p:cNvPicPr>
                      <p:nvPr/>
                    </p:nvPicPr>
                    <p:blipFill>
                      <a:blip r:embed="rId25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949" y="3023735"/>
                        <a:ext cx="292141" cy="292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01" name="Group 400"/>
                    <p:cNvGrpSpPr/>
                    <p:nvPr/>
                  </p:nvGrpSpPr>
                  <p:grpSpPr>
                    <a:xfrm>
                      <a:off x="3521521" y="3094417"/>
                      <a:ext cx="869624" cy="301625"/>
                      <a:chOff x="3433536" y="3015624"/>
                      <a:chExt cx="869624" cy="301625"/>
                    </a:xfrm>
                  </p:grpSpPr>
                  <p:sp>
                    <p:nvSpPr>
                      <p:cNvPr id="405" name="TextBox 404"/>
                      <p:cNvSpPr txBox="1"/>
                      <p:nvPr/>
                    </p:nvSpPr>
                    <p:spPr bwMode="auto">
                      <a:xfrm>
                        <a:off x="3788740" y="3015624"/>
                        <a:ext cx="51442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Service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Bus</a:t>
                        </a:r>
                      </a:p>
                    </p:txBody>
                  </p:sp>
                  <p:pic>
                    <p:nvPicPr>
                      <p:cNvPr id="406" name="Picture 218" descr="Service Bus.png"/>
                      <p:cNvPicPr>
                        <a:picLocks noChangeAspect="1"/>
                      </p:cNvPicPr>
                      <p:nvPr/>
                    </p:nvPicPr>
                    <p:blipFill>
                      <a:blip r:embed="rId26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536" y="3020078"/>
                        <a:ext cx="292402" cy="292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02" name="Group 401"/>
                    <p:cNvGrpSpPr/>
                    <p:nvPr/>
                  </p:nvGrpSpPr>
                  <p:grpSpPr>
                    <a:xfrm>
                      <a:off x="2198592" y="2560418"/>
                      <a:ext cx="1020559" cy="300037"/>
                      <a:chOff x="2319701" y="2482223"/>
                      <a:chExt cx="1020559" cy="300037"/>
                    </a:xfrm>
                  </p:grpSpPr>
                  <p:sp>
                    <p:nvSpPr>
                      <p:cNvPr id="403" name="TextBox 402"/>
                      <p:cNvSpPr txBox="1"/>
                      <p:nvPr/>
                    </p:nvSpPr>
                    <p:spPr bwMode="auto">
                      <a:xfrm>
                        <a:off x="2681448" y="2482223"/>
                        <a:ext cx="6588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Storage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Queues</a:t>
                        </a:r>
                      </a:p>
                    </p:txBody>
                  </p:sp>
                  <p:pic>
                    <p:nvPicPr>
                      <p:cNvPr id="404" name="Picture 220" descr="Storage queue.png"/>
                      <p:cNvPicPr>
                        <a:picLocks noChangeAspect="1"/>
                      </p:cNvPicPr>
                      <p:nvPr/>
                    </p:nvPicPr>
                    <p:blipFill>
                      <a:blip r:embed="rId27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701" y="2485765"/>
                        <a:ext cx="292636" cy="2929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348" name="Group 347"/>
                <p:cNvGrpSpPr/>
                <p:nvPr/>
              </p:nvGrpSpPr>
              <p:grpSpPr>
                <a:xfrm>
                  <a:off x="7683226" y="2024565"/>
                  <a:ext cx="2771024" cy="2304637"/>
                  <a:chOff x="7683226" y="2138865"/>
                  <a:chExt cx="2771024" cy="2304637"/>
                </a:xfrm>
              </p:grpSpPr>
              <p:sp>
                <p:nvSpPr>
                  <p:cNvPr id="377" name="Rectangle 376"/>
                  <p:cNvSpPr/>
                  <p:nvPr/>
                </p:nvSpPr>
                <p:spPr bwMode="auto">
                  <a:xfrm>
                    <a:off x="7683226" y="2138865"/>
                    <a:ext cx="2771024" cy="2304637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Data</a:t>
                    </a:r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>
                    <a:off x="7845950" y="2595968"/>
                    <a:ext cx="2445576" cy="1553509"/>
                    <a:chOff x="7799957" y="2595968"/>
                    <a:chExt cx="2445576" cy="1553509"/>
                  </a:xfrm>
                </p:grpSpPr>
                <p:grpSp>
                  <p:nvGrpSpPr>
                    <p:cNvPr id="379" name="Group 38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799957" y="2595969"/>
                      <a:ext cx="1016185" cy="301066"/>
                      <a:chOff x="8369631" y="3448242"/>
                      <a:chExt cx="1016411" cy="301033"/>
                    </a:xfrm>
                  </p:grpSpPr>
                  <p:sp>
                    <p:nvSpPr>
                      <p:cNvPr id="395" name="TextBox 394"/>
                      <p:cNvSpPr txBox="1"/>
                      <p:nvPr/>
                    </p:nvSpPr>
                    <p:spPr>
                      <a:xfrm>
                        <a:off x="8727084" y="3448242"/>
                        <a:ext cx="658958" cy="3000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SQL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Database</a:t>
                        </a:r>
                      </a:p>
                    </p:txBody>
                  </p:sp>
                  <p:pic>
                    <p:nvPicPr>
                      <p:cNvPr id="396" name="Picture 171"/>
                      <p:cNvPicPr>
                        <a:picLocks noChangeAspect="1"/>
                      </p:cNvPicPr>
                      <p:nvPr/>
                    </p:nvPicPr>
                    <p:blipFill>
                      <a:blip r:embed="rId28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631" y="3452466"/>
                        <a:ext cx="296809" cy="296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0" name="Group 38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803051" y="3832282"/>
                      <a:ext cx="1013093" cy="300038"/>
                      <a:chOff x="8372726" y="4684418"/>
                      <a:chExt cx="1013318" cy="300005"/>
                    </a:xfrm>
                  </p:grpSpPr>
                  <p:sp>
                    <p:nvSpPr>
                      <p:cNvPr id="393" name="TextBox 392"/>
                      <p:cNvSpPr txBox="1"/>
                      <p:nvPr/>
                    </p:nvSpPr>
                    <p:spPr>
                      <a:xfrm>
                        <a:off x="8727084" y="4684418"/>
                        <a:ext cx="658960" cy="3000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 err="1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DocumentDB</a:t>
                        </a:r>
                        <a:endPara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endParaRPr>
                      </a:p>
                    </p:txBody>
                  </p:sp>
                  <p:pic>
                    <p:nvPicPr>
                      <p:cNvPr id="394" name="Picture 173"/>
                      <p:cNvPicPr>
                        <a:picLocks noChangeAspect="1"/>
                      </p:cNvPicPr>
                      <p:nvPr/>
                    </p:nvPicPr>
                    <p:blipFill>
                      <a:blip r:embed="rId29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726" y="4693804"/>
                        <a:ext cx="290620" cy="290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1" name="Group 3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803720" y="3204660"/>
                      <a:ext cx="1012423" cy="309349"/>
                      <a:chOff x="8373395" y="4056866"/>
                      <a:chExt cx="1012648" cy="309315"/>
                    </a:xfrm>
                  </p:grpSpPr>
                  <p:sp>
                    <p:nvSpPr>
                      <p:cNvPr id="391" name="TextBox 390"/>
                      <p:cNvSpPr txBox="1"/>
                      <p:nvPr/>
                    </p:nvSpPr>
                    <p:spPr>
                      <a:xfrm>
                        <a:off x="8727084" y="4056866"/>
                        <a:ext cx="658959" cy="301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 err="1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Redis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Cache</a:t>
                        </a:r>
                      </a:p>
                    </p:txBody>
                  </p:sp>
                  <p:pic>
                    <p:nvPicPr>
                      <p:cNvPr id="392" name="Picture 175"/>
                      <p:cNvPicPr>
                        <a:picLocks noChangeAspect="1"/>
                      </p:cNvPicPr>
                      <p:nvPr/>
                    </p:nvPicPr>
                    <p:blipFill>
                      <a:blip r:embed="rId30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3395" y="4076899"/>
                        <a:ext cx="289282" cy="289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2" name="Group 39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63663" y="3193851"/>
                      <a:ext cx="1081869" cy="331906"/>
                      <a:chOff x="9733640" y="4046058"/>
                      <a:chExt cx="1082109" cy="331869"/>
                    </a:xfrm>
                  </p:grpSpPr>
                  <p:sp>
                    <p:nvSpPr>
                      <p:cNvPr id="389" name="TextBox 388"/>
                      <p:cNvSpPr txBox="1"/>
                      <p:nvPr/>
                    </p:nvSpPr>
                    <p:spPr>
                      <a:xfrm>
                        <a:off x="10156790" y="4061991"/>
                        <a:ext cx="658959" cy="300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Search</a:t>
                        </a:r>
                      </a:p>
                    </p:txBody>
                  </p:sp>
                  <p:pic>
                    <p:nvPicPr>
                      <p:cNvPr id="390" name="Picture 177"/>
                      <p:cNvPicPr>
                        <a:picLocks noChangeAspect="1"/>
                      </p:cNvPicPr>
                      <p:nvPr/>
                    </p:nvPicPr>
                    <p:blipFill>
                      <a:blip r:embed="rId31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3640" y="4046058"/>
                        <a:ext cx="331871" cy="331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3" name="Group 39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93207" y="3828827"/>
                      <a:ext cx="1052326" cy="320650"/>
                      <a:chOff x="9763191" y="4680964"/>
                      <a:chExt cx="1052560" cy="320615"/>
                    </a:xfrm>
                  </p:grpSpPr>
                  <p:sp>
                    <p:nvSpPr>
                      <p:cNvPr id="387" name="TextBox 386"/>
                      <p:cNvSpPr txBox="1"/>
                      <p:nvPr/>
                    </p:nvSpPr>
                    <p:spPr>
                      <a:xfrm>
                        <a:off x="10156791" y="4693638"/>
                        <a:ext cx="658960" cy="301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Tables</a:t>
                        </a:r>
                      </a:p>
                    </p:txBody>
                  </p:sp>
                  <p:pic>
                    <p:nvPicPr>
                      <p:cNvPr id="388" name="Picture 179" descr="Storage table.png"/>
                      <p:cNvPicPr>
                        <a:picLocks noChangeAspect="1"/>
                      </p:cNvPicPr>
                      <p:nvPr/>
                    </p:nvPicPr>
                    <p:blipFill>
                      <a:blip r:embed="rId32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91" y="4680964"/>
                        <a:ext cx="320616" cy="3206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4" name="Group 38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93207" y="2595968"/>
                      <a:ext cx="790386" cy="325437"/>
                      <a:chOff x="9763191" y="3448241"/>
                      <a:chExt cx="790562" cy="325401"/>
                    </a:xfrm>
                  </p:grpSpPr>
                  <p:pic>
                    <p:nvPicPr>
                      <p:cNvPr id="385" name="Picture 16"/>
                      <p:cNvPicPr>
                        <a:picLocks noChangeAspect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91" y="3452465"/>
                        <a:ext cx="320616" cy="290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386" name="TextBox 385"/>
                      <p:cNvSpPr txBox="1"/>
                      <p:nvPr/>
                    </p:nvSpPr>
                    <p:spPr>
                      <a:xfrm>
                        <a:off x="10156790" y="3448241"/>
                        <a:ext cx="396963" cy="325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SQL Data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Warehouse</a:t>
                        </a:r>
                      </a:p>
                    </p:txBody>
                  </p:sp>
                </p:grpSp>
              </p:grpSp>
            </p:grpSp>
            <p:grpSp>
              <p:nvGrpSpPr>
                <p:cNvPr id="349" name="Group 348"/>
                <p:cNvGrpSpPr/>
                <p:nvPr/>
              </p:nvGrpSpPr>
              <p:grpSpPr>
                <a:xfrm>
                  <a:off x="2082009" y="543029"/>
                  <a:ext cx="2144942" cy="1371600"/>
                  <a:chOff x="2082009" y="650979"/>
                  <a:chExt cx="2144942" cy="1371600"/>
                </a:xfrm>
              </p:grpSpPr>
              <p:sp>
                <p:nvSpPr>
                  <p:cNvPr id="364" name="Rectangle 363"/>
                  <p:cNvSpPr/>
                  <p:nvPr/>
                </p:nvSpPr>
                <p:spPr bwMode="auto">
                  <a:xfrm>
                    <a:off x="2082009" y="650979"/>
                    <a:ext cx="2144942" cy="1371600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Compute</a:t>
                    </a:r>
                  </a:p>
                </p:txBody>
              </p: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2209151" y="1044910"/>
                    <a:ext cx="889842" cy="301625"/>
                    <a:chOff x="2315921" y="978921"/>
                    <a:chExt cx="889842" cy="301625"/>
                  </a:xfrm>
                </p:grpSpPr>
                <p:sp>
                  <p:nvSpPr>
                    <p:cNvPr id="375" name="TextBox 374"/>
                    <p:cNvSpPr txBox="1"/>
                    <p:nvPr/>
                  </p:nvSpPr>
                  <p:spPr bwMode="auto">
                    <a:xfrm>
                      <a:off x="2678517" y="978921"/>
                      <a:ext cx="527246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Cloud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Services</a:t>
                      </a:r>
                    </a:p>
                  </p:txBody>
                </p:sp>
                <p:pic>
                  <p:nvPicPr>
                    <p:cNvPr id="376" name="Picture 145"/>
                    <p:cNvPicPr>
                      <a:picLocks noChangeAspect="1"/>
                    </p:cNvPicPr>
                    <p:nvPr/>
                  </p:nvPicPr>
                  <p:blipFill>
                    <a:blip r:embed="rId34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15921" y="984779"/>
                      <a:ext cx="289808" cy="2899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66" name="Group 365"/>
                  <p:cNvGrpSpPr/>
                  <p:nvPr/>
                </p:nvGrpSpPr>
                <p:grpSpPr>
                  <a:xfrm>
                    <a:off x="2209151" y="1617332"/>
                    <a:ext cx="751241" cy="303647"/>
                    <a:chOff x="2355344" y="1558000"/>
                    <a:chExt cx="751241" cy="303647"/>
                  </a:xfrm>
                </p:grpSpPr>
                <p:sp>
                  <p:nvSpPr>
                    <p:cNvPr id="373" name="TextBox 372"/>
                    <p:cNvSpPr txBox="1"/>
                    <p:nvPr/>
                  </p:nvSpPr>
                  <p:spPr bwMode="auto">
                    <a:xfrm>
                      <a:off x="2722967" y="1559012"/>
                      <a:ext cx="383618" cy="3016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Batch</a:t>
                      </a:r>
                    </a:p>
                  </p:txBody>
                </p:sp>
                <p:pic>
                  <p:nvPicPr>
                    <p:cNvPr id="374" name="Picture 147"/>
                    <p:cNvPicPr>
                      <a:picLocks noChangeAspect="1"/>
                    </p:cNvPicPr>
                    <p:nvPr/>
                  </p:nvPicPr>
                  <p:blipFill>
                    <a:blip r:embed="rId35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55344" y="1558000"/>
                      <a:ext cx="303542" cy="3036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67" name="Group 366"/>
                  <p:cNvGrpSpPr/>
                  <p:nvPr/>
                </p:nvGrpSpPr>
                <p:grpSpPr>
                  <a:xfrm>
                    <a:off x="3226725" y="1617332"/>
                    <a:ext cx="865731" cy="301625"/>
                    <a:chOff x="3193533" y="1551343"/>
                    <a:chExt cx="865731" cy="301625"/>
                  </a:xfrm>
                </p:grpSpPr>
                <p:sp>
                  <p:nvSpPr>
                    <p:cNvPr id="371" name="TextBox 370"/>
                    <p:cNvSpPr txBox="1"/>
                    <p:nvPr/>
                  </p:nvSpPr>
                  <p:spPr bwMode="auto">
                    <a:xfrm>
                      <a:off x="3554337" y="1551343"/>
                      <a:ext cx="504927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Remote 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App</a:t>
                      </a:r>
                    </a:p>
                  </p:txBody>
                </p:sp>
                <p:pic>
                  <p:nvPicPr>
                    <p:cNvPr id="372" name="Picture 149"/>
                    <p:cNvPicPr>
                      <a:picLocks noChangeAspect="1"/>
                    </p:cNvPicPr>
                    <p:nvPr/>
                  </p:nvPicPr>
                  <p:blipFill>
                    <a:blip r:embed="rId36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93533" y="1556274"/>
                      <a:ext cx="291661" cy="2917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68" name="Group 367"/>
                  <p:cNvGrpSpPr/>
                  <p:nvPr/>
                </p:nvGrpSpPr>
                <p:grpSpPr>
                  <a:xfrm>
                    <a:off x="3226725" y="1046498"/>
                    <a:ext cx="873084" cy="300037"/>
                    <a:chOff x="3380111" y="980440"/>
                    <a:chExt cx="873084" cy="300037"/>
                  </a:xfrm>
                </p:grpSpPr>
                <p:sp>
                  <p:nvSpPr>
                    <p:cNvPr id="369" name="TextBox 368"/>
                    <p:cNvSpPr txBox="1"/>
                    <p:nvPr/>
                  </p:nvSpPr>
                  <p:spPr bwMode="auto">
                    <a:xfrm>
                      <a:off x="3723011" y="980440"/>
                      <a:ext cx="530184" cy="3000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Service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Fabric</a:t>
                      </a:r>
                    </a:p>
                  </p:txBody>
                </p:sp>
                <p:sp>
                  <p:nvSpPr>
                    <p:cNvPr id="370" name="Freeform 369"/>
                    <p:cNvSpPr/>
                    <p:nvPr/>
                  </p:nvSpPr>
                  <p:spPr bwMode="auto">
                    <a:xfrm>
                      <a:off x="3380111" y="993933"/>
                      <a:ext cx="282575" cy="273050"/>
                    </a:xfrm>
                    <a:custGeom>
                      <a:avLst/>
                      <a:gdLst>
                        <a:gd name="connsiteX0" fmla="*/ 284961 w 673895"/>
                        <a:gd name="connsiteY0" fmla="*/ 158165 h 647702"/>
                        <a:gd name="connsiteX1" fmla="*/ 170786 w 673895"/>
                        <a:gd name="connsiteY1" fmla="*/ 242195 h 647702"/>
                        <a:gd name="connsiteX2" fmla="*/ 176214 w 673895"/>
                        <a:gd name="connsiteY2" fmla="*/ 269082 h 647702"/>
                        <a:gd name="connsiteX3" fmla="*/ 150408 w 673895"/>
                        <a:gd name="connsiteY3" fmla="*/ 331383 h 647702"/>
                        <a:gd name="connsiteX4" fmla="*/ 146443 w 673895"/>
                        <a:gd name="connsiteY4" fmla="*/ 334057 h 647702"/>
                        <a:gd name="connsiteX5" fmla="*/ 192422 w 673895"/>
                        <a:gd name="connsiteY5" fmla="*/ 472837 h 647702"/>
                        <a:gd name="connsiteX6" fmla="*/ 220034 w 673895"/>
                        <a:gd name="connsiteY6" fmla="*/ 478412 h 647702"/>
                        <a:gd name="connsiteX7" fmla="*/ 248039 w 673895"/>
                        <a:gd name="connsiteY7" fmla="*/ 497294 h 647702"/>
                        <a:gd name="connsiteX8" fmla="*/ 265572 w 673895"/>
                        <a:gd name="connsiteY8" fmla="*/ 523298 h 647702"/>
                        <a:gd name="connsiteX9" fmla="*/ 408956 w 673895"/>
                        <a:gd name="connsiteY9" fmla="*/ 523298 h 647702"/>
                        <a:gd name="connsiteX10" fmla="*/ 417479 w 673895"/>
                        <a:gd name="connsiteY10" fmla="*/ 505571 h 647702"/>
                        <a:gd name="connsiteX11" fmla="*/ 456243 w 673895"/>
                        <a:gd name="connsiteY11" fmla="*/ 473649 h 647702"/>
                        <a:gd name="connsiteX12" fmla="*/ 488887 w 673895"/>
                        <a:gd name="connsiteY12" fmla="*/ 467058 h 647702"/>
                        <a:gd name="connsiteX13" fmla="*/ 531395 w 673895"/>
                        <a:gd name="connsiteY13" fmla="*/ 334333 h 647702"/>
                        <a:gd name="connsiteX14" fmla="*/ 523487 w 673895"/>
                        <a:gd name="connsiteY14" fmla="*/ 329002 h 647702"/>
                        <a:gd name="connsiteX15" fmla="*/ 497681 w 673895"/>
                        <a:gd name="connsiteY15" fmla="*/ 266701 h 647702"/>
                        <a:gd name="connsiteX16" fmla="*/ 501673 w 673895"/>
                        <a:gd name="connsiteY16" fmla="*/ 246929 h 647702"/>
                        <a:gd name="connsiteX17" fmla="*/ 384346 w 673895"/>
                        <a:gd name="connsiteY17" fmla="*/ 159653 h 647702"/>
                        <a:gd name="connsiteX18" fmla="*/ 370052 w 673895"/>
                        <a:gd name="connsiteY18" fmla="*/ 169290 h 647702"/>
                        <a:gd name="connsiteX19" fmla="*/ 335757 w 673895"/>
                        <a:gd name="connsiteY19" fmla="*/ 176214 h 647702"/>
                        <a:gd name="connsiteX20" fmla="*/ 301462 w 673895"/>
                        <a:gd name="connsiteY20" fmla="*/ 169290 h 647702"/>
                        <a:gd name="connsiteX21" fmla="*/ 335757 w 673895"/>
                        <a:gd name="connsiteY21" fmla="*/ 0 h 647702"/>
                        <a:gd name="connsiteX22" fmla="*/ 423864 w 673895"/>
                        <a:gd name="connsiteY22" fmla="*/ 88107 h 647702"/>
                        <a:gd name="connsiteX23" fmla="*/ 420253 w 673895"/>
                        <a:gd name="connsiteY23" fmla="*/ 105993 h 647702"/>
                        <a:gd name="connsiteX24" fmla="*/ 538728 w 673895"/>
                        <a:gd name="connsiteY24" fmla="*/ 194124 h 647702"/>
                        <a:gd name="connsiteX25" fmla="*/ 551493 w 673895"/>
                        <a:gd name="connsiteY25" fmla="*/ 185518 h 647702"/>
                        <a:gd name="connsiteX26" fmla="*/ 585788 w 673895"/>
                        <a:gd name="connsiteY26" fmla="*/ 178594 h 647702"/>
                        <a:gd name="connsiteX27" fmla="*/ 673895 w 673895"/>
                        <a:gd name="connsiteY27" fmla="*/ 266701 h 647702"/>
                        <a:gd name="connsiteX28" fmla="*/ 620083 w 673895"/>
                        <a:gd name="connsiteY28" fmla="*/ 347884 h 647702"/>
                        <a:gd name="connsiteX29" fmla="*/ 593016 w 673895"/>
                        <a:gd name="connsiteY29" fmla="*/ 353349 h 647702"/>
                        <a:gd name="connsiteX30" fmla="*/ 549222 w 673895"/>
                        <a:gd name="connsiteY30" fmla="*/ 490092 h 647702"/>
                        <a:gd name="connsiteX31" fmla="*/ 552839 w 673895"/>
                        <a:gd name="connsiteY31" fmla="*/ 492531 h 647702"/>
                        <a:gd name="connsiteX32" fmla="*/ 578645 w 673895"/>
                        <a:gd name="connsiteY32" fmla="*/ 554832 h 647702"/>
                        <a:gd name="connsiteX33" fmla="*/ 490538 w 673895"/>
                        <a:gd name="connsiteY33" fmla="*/ 642939 h 647702"/>
                        <a:gd name="connsiteX34" fmla="*/ 409355 w 673895"/>
                        <a:gd name="connsiteY34" fmla="*/ 589127 h 647702"/>
                        <a:gd name="connsiteX35" fmla="*/ 409084 w 673895"/>
                        <a:gd name="connsiteY35" fmla="*/ 587783 h 647702"/>
                        <a:gd name="connsiteX36" fmla="*/ 268154 w 673895"/>
                        <a:gd name="connsiteY36" fmla="*/ 587783 h 647702"/>
                        <a:gd name="connsiteX37" fmla="*/ 266921 w 673895"/>
                        <a:gd name="connsiteY37" fmla="*/ 593890 h 647702"/>
                        <a:gd name="connsiteX38" fmla="*/ 185738 w 673895"/>
                        <a:gd name="connsiteY38" fmla="*/ 647702 h 647702"/>
                        <a:gd name="connsiteX39" fmla="*/ 97631 w 673895"/>
                        <a:gd name="connsiteY39" fmla="*/ 559595 h 647702"/>
                        <a:gd name="connsiteX40" fmla="*/ 123437 w 673895"/>
                        <a:gd name="connsiteY40" fmla="*/ 497294 h 647702"/>
                        <a:gd name="connsiteX41" fmla="*/ 130921 w 673895"/>
                        <a:gd name="connsiteY41" fmla="*/ 492248 h 647702"/>
                        <a:gd name="connsiteX42" fmla="*/ 86036 w 673895"/>
                        <a:gd name="connsiteY42" fmla="*/ 356771 h 647702"/>
                        <a:gd name="connsiteX43" fmla="*/ 53812 w 673895"/>
                        <a:gd name="connsiteY43" fmla="*/ 350265 h 647702"/>
                        <a:gd name="connsiteX44" fmla="*/ 0 w 673895"/>
                        <a:gd name="connsiteY44" fmla="*/ 269082 h 647702"/>
                        <a:gd name="connsiteX45" fmla="*/ 88107 w 673895"/>
                        <a:gd name="connsiteY45" fmla="*/ 180975 h 647702"/>
                        <a:gd name="connsiteX46" fmla="*/ 122402 w 673895"/>
                        <a:gd name="connsiteY46" fmla="*/ 187899 h 647702"/>
                        <a:gd name="connsiteX47" fmla="*/ 129378 w 673895"/>
                        <a:gd name="connsiteY47" fmla="*/ 192602 h 647702"/>
                        <a:gd name="connsiteX48" fmla="*/ 250718 w 673895"/>
                        <a:gd name="connsiteY48" fmla="*/ 103300 h 647702"/>
                        <a:gd name="connsiteX49" fmla="*/ 247650 w 673895"/>
                        <a:gd name="connsiteY49" fmla="*/ 88107 h 647702"/>
                        <a:gd name="connsiteX50" fmla="*/ 335757 w 673895"/>
                        <a:gd name="connsiteY50" fmla="*/ 0 h 6477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673895" h="647702">
                          <a:moveTo>
                            <a:pt x="284961" y="158165"/>
                          </a:moveTo>
                          <a:lnTo>
                            <a:pt x="170786" y="242195"/>
                          </a:lnTo>
                          <a:lnTo>
                            <a:pt x="176214" y="269082"/>
                          </a:lnTo>
                          <a:cubicBezTo>
                            <a:pt x="176214" y="293412"/>
                            <a:pt x="166353" y="315439"/>
                            <a:pt x="150408" y="331383"/>
                          </a:cubicBezTo>
                          <a:lnTo>
                            <a:pt x="146443" y="334057"/>
                          </a:lnTo>
                          <a:lnTo>
                            <a:pt x="192422" y="472837"/>
                          </a:lnTo>
                          <a:lnTo>
                            <a:pt x="220034" y="478412"/>
                          </a:lnTo>
                          <a:cubicBezTo>
                            <a:pt x="230575" y="482870"/>
                            <a:pt x="240067" y="489322"/>
                            <a:pt x="248039" y="497294"/>
                          </a:cubicBezTo>
                          <a:lnTo>
                            <a:pt x="265572" y="523298"/>
                          </a:lnTo>
                          <a:lnTo>
                            <a:pt x="408956" y="523298"/>
                          </a:lnTo>
                          <a:lnTo>
                            <a:pt x="417479" y="505571"/>
                          </a:lnTo>
                          <a:cubicBezTo>
                            <a:pt x="426979" y="491509"/>
                            <a:pt x="440432" y="480337"/>
                            <a:pt x="456243" y="473649"/>
                          </a:cubicBezTo>
                          <a:lnTo>
                            <a:pt x="488887" y="467058"/>
                          </a:lnTo>
                          <a:lnTo>
                            <a:pt x="531395" y="334333"/>
                          </a:lnTo>
                          <a:lnTo>
                            <a:pt x="523487" y="329002"/>
                          </a:lnTo>
                          <a:cubicBezTo>
                            <a:pt x="507543" y="313058"/>
                            <a:pt x="497681" y="291031"/>
                            <a:pt x="497681" y="266701"/>
                          </a:cubicBezTo>
                          <a:lnTo>
                            <a:pt x="501673" y="246929"/>
                          </a:lnTo>
                          <a:lnTo>
                            <a:pt x="384346" y="159653"/>
                          </a:lnTo>
                          <a:lnTo>
                            <a:pt x="370052" y="169290"/>
                          </a:lnTo>
                          <a:cubicBezTo>
                            <a:pt x="359511" y="173749"/>
                            <a:pt x="347922" y="176214"/>
                            <a:pt x="335757" y="176214"/>
                          </a:cubicBezTo>
                          <a:cubicBezTo>
                            <a:pt x="323592" y="176214"/>
                            <a:pt x="312003" y="173749"/>
                            <a:pt x="301462" y="169290"/>
                          </a:cubicBezTo>
                          <a:close/>
                          <a:moveTo>
                            <a:pt x="335757" y="0"/>
                          </a:moveTo>
                          <a:cubicBezTo>
                            <a:pt x="384417" y="0"/>
                            <a:pt x="423864" y="39447"/>
                            <a:pt x="423864" y="88107"/>
                          </a:cubicBezTo>
                          <a:lnTo>
                            <a:pt x="420253" y="105993"/>
                          </a:lnTo>
                          <a:lnTo>
                            <a:pt x="538728" y="194124"/>
                          </a:lnTo>
                          <a:lnTo>
                            <a:pt x="551493" y="185518"/>
                          </a:lnTo>
                          <a:cubicBezTo>
                            <a:pt x="562034" y="181059"/>
                            <a:pt x="573623" y="178594"/>
                            <a:pt x="585788" y="178594"/>
                          </a:cubicBezTo>
                          <a:cubicBezTo>
                            <a:pt x="634448" y="178594"/>
                            <a:pt x="673895" y="218041"/>
                            <a:pt x="673895" y="266701"/>
                          </a:cubicBezTo>
                          <a:cubicBezTo>
                            <a:pt x="673895" y="303196"/>
                            <a:pt x="651706" y="334509"/>
                            <a:pt x="620083" y="347884"/>
                          </a:cubicBezTo>
                          <a:lnTo>
                            <a:pt x="593016" y="353349"/>
                          </a:lnTo>
                          <a:lnTo>
                            <a:pt x="549222" y="490092"/>
                          </a:lnTo>
                          <a:lnTo>
                            <a:pt x="552839" y="492531"/>
                          </a:lnTo>
                          <a:cubicBezTo>
                            <a:pt x="568783" y="508475"/>
                            <a:pt x="578645" y="530502"/>
                            <a:pt x="578645" y="554832"/>
                          </a:cubicBezTo>
                          <a:cubicBezTo>
                            <a:pt x="578645" y="603492"/>
                            <a:pt x="539198" y="642939"/>
                            <a:pt x="490538" y="642939"/>
                          </a:cubicBezTo>
                          <a:cubicBezTo>
                            <a:pt x="454043" y="642939"/>
                            <a:pt x="422731" y="620750"/>
                            <a:pt x="409355" y="589127"/>
                          </a:cubicBezTo>
                          <a:lnTo>
                            <a:pt x="409084" y="587783"/>
                          </a:lnTo>
                          <a:lnTo>
                            <a:pt x="268154" y="587783"/>
                          </a:lnTo>
                          <a:lnTo>
                            <a:pt x="266921" y="593890"/>
                          </a:lnTo>
                          <a:cubicBezTo>
                            <a:pt x="253546" y="625513"/>
                            <a:pt x="222233" y="647702"/>
                            <a:pt x="185738" y="647702"/>
                          </a:cubicBezTo>
                          <a:cubicBezTo>
                            <a:pt x="137078" y="647702"/>
                            <a:pt x="97631" y="608255"/>
                            <a:pt x="97631" y="559595"/>
                          </a:cubicBezTo>
                          <a:cubicBezTo>
                            <a:pt x="97631" y="535265"/>
                            <a:pt x="107493" y="513238"/>
                            <a:pt x="123437" y="497294"/>
                          </a:cubicBezTo>
                          <a:lnTo>
                            <a:pt x="130921" y="492248"/>
                          </a:lnTo>
                          <a:lnTo>
                            <a:pt x="86036" y="356771"/>
                          </a:lnTo>
                          <a:lnTo>
                            <a:pt x="53812" y="350265"/>
                          </a:lnTo>
                          <a:cubicBezTo>
                            <a:pt x="22189" y="336890"/>
                            <a:pt x="0" y="305577"/>
                            <a:pt x="0" y="269082"/>
                          </a:cubicBezTo>
                          <a:cubicBezTo>
                            <a:pt x="0" y="220422"/>
                            <a:pt x="39447" y="180975"/>
                            <a:pt x="88107" y="180975"/>
                          </a:cubicBezTo>
                          <a:cubicBezTo>
                            <a:pt x="100272" y="180975"/>
                            <a:pt x="111861" y="183440"/>
                            <a:pt x="122402" y="187899"/>
                          </a:cubicBezTo>
                          <a:lnTo>
                            <a:pt x="129378" y="192602"/>
                          </a:lnTo>
                          <a:lnTo>
                            <a:pt x="250718" y="103300"/>
                          </a:lnTo>
                          <a:lnTo>
                            <a:pt x="247650" y="88107"/>
                          </a:lnTo>
                          <a:cubicBezTo>
                            <a:pt x="247650" y="39447"/>
                            <a:pt x="287097" y="0"/>
                            <a:pt x="33575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 cmpd="sng" algn="ctr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50" name="Group 349"/>
                <p:cNvGrpSpPr/>
                <p:nvPr/>
              </p:nvGrpSpPr>
              <p:grpSpPr>
                <a:xfrm>
                  <a:off x="8203323" y="543029"/>
                  <a:ext cx="2250927" cy="1371600"/>
                  <a:chOff x="8203323" y="650979"/>
                  <a:chExt cx="2250927" cy="1371600"/>
                </a:xfrm>
              </p:grpSpPr>
              <p:sp>
                <p:nvSpPr>
                  <p:cNvPr id="351" name="Rectangle 350"/>
                  <p:cNvSpPr/>
                  <p:nvPr/>
                </p:nvSpPr>
                <p:spPr bwMode="auto">
                  <a:xfrm>
                    <a:off x="8203323" y="650979"/>
                    <a:ext cx="2250927" cy="1371600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Developer services</a:t>
                    </a:r>
                  </a:p>
                </p:txBody>
              </p:sp>
              <p:grpSp>
                <p:nvGrpSpPr>
                  <p:cNvPr id="352" name="Group 351"/>
                  <p:cNvGrpSpPr/>
                  <p:nvPr/>
                </p:nvGrpSpPr>
                <p:grpSpPr>
                  <a:xfrm>
                    <a:off x="8316462" y="1050815"/>
                    <a:ext cx="1048050" cy="290595"/>
                    <a:chOff x="8316462" y="1050815"/>
                    <a:chExt cx="1048050" cy="290595"/>
                  </a:xfrm>
                </p:grpSpPr>
                <p:sp>
                  <p:nvSpPr>
                    <p:cNvPr id="362" name="TextBox 361"/>
                    <p:cNvSpPr txBox="1"/>
                    <p:nvPr/>
                  </p:nvSpPr>
                  <p:spPr bwMode="auto">
                    <a:xfrm>
                      <a:off x="8694587" y="1065786"/>
                      <a:ext cx="669925" cy="2508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Visual 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Studio</a:t>
                      </a:r>
                    </a:p>
                  </p:txBody>
                </p:sp>
                <p:pic>
                  <p:nvPicPr>
                    <p:cNvPr id="363" name="Picture 167" descr="Visual Studio Online.png"/>
                    <p:cNvPicPr>
                      <a:picLocks noChangeAspect="1"/>
                    </p:cNvPicPr>
                    <p:nvPr/>
                  </p:nvPicPr>
                  <p:blipFill>
                    <a:blip r:embed="rId37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16462" y="1050815"/>
                      <a:ext cx="290580" cy="2905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53" name="Group 352"/>
                  <p:cNvGrpSpPr/>
                  <p:nvPr/>
                </p:nvGrpSpPr>
                <p:grpSpPr>
                  <a:xfrm>
                    <a:off x="9413978" y="1606382"/>
                    <a:ext cx="957567" cy="312845"/>
                    <a:chOff x="9413978" y="1606382"/>
                    <a:chExt cx="957567" cy="312845"/>
                  </a:xfrm>
                </p:grpSpPr>
                <p:sp>
                  <p:nvSpPr>
                    <p:cNvPr id="360" name="TextBox 359"/>
                    <p:cNvSpPr txBox="1"/>
                    <p:nvPr/>
                  </p:nvSpPr>
                  <p:spPr bwMode="auto">
                    <a:xfrm>
                      <a:off x="9712733" y="1617602"/>
                      <a:ext cx="65881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Application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Insights</a:t>
                      </a:r>
                    </a:p>
                  </p:txBody>
                </p:sp>
                <p:pic>
                  <p:nvPicPr>
                    <p:cNvPr id="361" name="Picture 169" descr="Application Insights.png"/>
                    <p:cNvPicPr>
                      <a:picLocks noChangeAspect="1"/>
                    </p:cNvPicPr>
                    <p:nvPr/>
                  </p:nvPicPr>
                  <p:blipFill>
                    <a:blip r:embed="rId38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413978" y="1606382"/>
                      <a:ext cx="292365" cy="2923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54" name="Group 353"/>
                  <p:cNvGrpSpPr/>
                  <p:nvPr/>
                </p:nvGrpSpPr>
                <p:grpSpPr>
                  <a:xfrm>
                    <a:off x="9408787" y="1025699"/>
                    <a:ext cx="875200" cy="302765"/>
                    <a:chOff x="9408787" y="1025699"/>
                    <a:chExt cx="875200" cy="302765"/>
                  </a:xfrm>
                </p:grpSpPr>
                <p:pic>
                  <p:nvPicPr>
                    <p:cNvPr id="358" name="Picture 272"/>
                    <p:cNvPicPr>
                      <a:picLocks noChangeAspect="1"/>
                    </p:cNvPicPr>
                    <p:nvPr/>
                  </p:nvPicPr>
                  <p:blipFill>
                    <a:blip r:embed="rId39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408787" y="1025699"/>
                      <a:ext cx="302749" cy="3027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59" name="TextBox 358"/>
                    <p:cNvSpPr txBox="1"/>
                    <p:nvPr/>
                  </p:nvSpPr>
                  <p:spPr bwMode="auto">
                    <a:xfrm>
                      <a:off x="9742651" y="1059753"/>
                      <a:ext cx="541336" cy="2492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Azure SDK</a:t>
                      </a:r>
                    </a:p>
                  </p:txBody>
                </p:sp>
              </p:grpSp>
              <p:grpSp>
                <p:nvGrpSpPr>
                  <p:cNvPr id="355" name="Group 354"/>
                  <p:cNvGrpSpPr/>
                  <p:nvPr/>
                </p:nvGrpSpPr>
                <p:grpSpPr>
                  <a:xfrm>
                    <a:off x="8316496" y="1621631"/>
                    <a:ext cx="1048016" cy="280129"/>
                    <a:chOff x="8316496" y="1621631"/>
                    <a:chExt cx="1048016" cy="280129"/>
                  </a:xfrm>
                </p:grpSpPr>
                <p:sp>
                  <p:nvSpPr>
                    <p:cNvPr id="356" name="TextBox 355"/>
                    <p:cNvSpPr txBox="1"/>
                    <p:nvPr/>
                  </p:nvSpPr>
                  <p:spPr bwMode="auto">
                    <a:xfrm>
                      <a:off x="8704112" y="1650936"/>
                      <a:ext cx="660400" cy="2508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Team 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Project</a:t>
                      </a:r>
                    </a:p>
                  </p:txBody>
                </p:sp>
                <p:sp>
                  <p:nvSpPr>
                    <p:cNvPr id="357" name="Freeform 356"/>
                    <p:cNvSpPr/>
                    <p:nvPr/>
                  </p:nvSpPr>
                  <p:spPr bwMode="auto">
                    <a:xfrm>
                      <a:off x="8316496" y="1621631"/>
                      <a:ext cx="290512" cy="249237"/>
                    </a:xfrm>
                    <a:custGeom>
                      <a:avLst/>
                      <a:gdLst>
                        <a:gd name="connsiteX0" fmla="*/ 20235 w 769143"/>
                        <a:gd name="connsiteY0" fmla="*/ 443405 h 659607"/>
                        <a:gd name="connsiteX1" fmla="*/ 84659 w 769143"/>
                        <a:gd name="connsiteY1" fmla="*/ 443405 h 659607"/>
                        <a:gd name="connsiteX2" fmla="*/ 133712 w 769143"/>
                        <a:gd name="connsiteY2" fmla="*/ 527981 h 659607"/>
                        <a:gd name="connsiteX3" fmla="*/ 182766 w 769143"/>
                        <a:gd name="connsiteY3" fmla="*/ 443405 h 659607"/>
                        <a:gd name="connsiteX4" fmla="*/ 251228 w 769143"/>
                        <a:gd name="connsiteY4" fmla="*/ 443405 h 659607"/>
                        <a:gd name="connsiteX5" fmla="*/ 271462 w 769143"/>
                        <a:gd name="connsiteY5" fmla="*/ 463640 h 659607"/>
                        <a:gd name="connsiteX6" fmla="*/ 271462 w 769143"/>
                        <a:gd name="connsiteY6" fmla="*/ 634610 h 659607"/>
                        <a:gd name="connsiteX7" fmla="*/ 251228 w 769143"/>
                        <a:gd name="connsiteY7" fmla="*/ 654845 h 659607"/>
                        <a:gd name="connsiteX8" fmla="*/ 20235 w 769143"/>
                        <a:gd name="connsiteY8" fmla="*/ 654845 h 659607"/>
                        <a:gd name="connsiteX9" fmla="*/ 0 w 769143"/>
                        <a:gd name="connsiteY9" fmla="*/ 634610 h 659607"/>
                        <a:gd name="connsiteX10" fmla="*/ 0 w 769143"/>
                        <a:gd name="connsiteY10" fmla="*/ 463640 h 659607"/>
                        <a:gd name="connsiteX11" fmla="*/ 20235 w 769143"/>
                        <a:gd name="connsiteY11" fmla="*/ 443405 h 659607"/>
                        <a:gd name="connsiteX12" fmla="*/ 330596 w 769143"/>
                        <a:gd name="connsiteY12" fmla="*/ 290513 h 659607"/>
                        <a:gd name="connsiteX13" fmla="*/ 443055 w 769143"/>
                        <a:gd name="connsiteY13" fmla="*/ 290513 h 659607"/>
                        <a:gd name="connsiteX14" fmla="*/ 528684 w 769143"/>
                        <a:gd name="connsiteY14" fmla="*/ 438150 h 659607"/>
                        <a:gd name="connsiteX15" fmla="*/ 614314 w 769143"/>
                        <a:gd name="connsiteY15" fmla="*/ 290513 h 659607"/>
                        <a:gd name="connsiteX16" fmla="*/ 733821 w 769143"/>
                        <a:gd name="connsiteY16" fmla="*/ 290513 h 659607"/>
                        <a:gd name="connsiteX17" fmla="*/ 769143 w 769143"/>
                        <a:gd name="connsiteY17" fmla="*/ 325835 h 659607"/>
                        <a:gd name="connsiteX18" fmla="*/ 769143 w 769143"/>
                        <a:gd name="connsiteY18" fmla="*/ 624285 h 659607"/>
                        <a:gd name="connsiteX19" fmla="*/ 733821 w 769143"/>
                        <a:gd name="connsiteY19" fmla="*/ 659607 h 659607"/>
                        <a:gd name="connsiteX20" fmla="*/ 330596 w 769143"/>
                        <a:gd name="connsiteY20" fmla="*/ 659607 h 659607"/>
                        <a:gd name="connsiteX21" fmla="*/ 295274 w 769143"/>
                        <a:gd name="connsiteY21" fmla="*/ 624285 h 659607"/>
                        <a:gd name="connsiteX22" fmla="*/ 295274 w 769143"/>
                        <a:gd name="connsiteY22" fmla="*/ 325835 h 659607"/>
                        <a:gd name="connsiteX23" fmla="*/ 330596 w 769143"/>
                        <a:gd name="connsiteY23" fmla="*/ 290513 h 659607"/>
                        <a:gd name="connsiteX24" fmla="*/ 134367 w 769143"/>
                        <a:gd name="connsiteY24" fmla="*/ 276981 h 659607"/>
                        <a:gd name="connsiteX25" fmla="*/ 211441 w 769143"/>
                        <a:gd name="connsiteY25" fmla="*/ 354055 h 659607"/>
                        <a:gd name="connsiteX26" fmla="*/ 134367 w 769143"/>
                        <a:gd name="connsiteY26" fmla="*/ 431128 h 659607"/>
                        <a:gd name="connsiteX27" fmla="*/ 57293 w 769143"/>
                        <a:gd name="connsiteY27" fmla="*/ 354055 h 659607"/>
                        <a:gd name="connsiteX28" fmla="*/ 134367 w 769143"/>
                        <a:gd name="connsiteY28" fmla="*/ 276981 h 659607"/>
                        <a:gd name="connsiteX29" fmla="*/ 529827 w 769143"/>
                        <a:gd name="connsiteY29" fmla="*/ 0 h 659607"/>
                        <a:gd name="connsiteX30" fmla="*/ 664368 w 769143"/>
                        <a:gd name="connsiteY30" fmla="*/ 134541 h 659607"/>
                        <a:gd name="connsiteX31" fmla="*/ 529827 w 769143"/>
                        <a:gd name="connsiteY31" fmla="*/ 269082 h 659607"/>
                        <a:gd name="connsiteX32" fmla="*/ 395286 w 769143"/>
                        <a:gd name="connsiteY32" fmla="*/ 134541 h 659607"/>
                        <a:gd name="connsiteX33" fmla="*/ 529827 w 769143"/>
                        <a:gd name="connsiteY33" fmla="*/ 0 h 6596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769143" h="659607">
                          <a:moveTo>
                            <a:pt x="20235" y="443405"/>
                          </a:moveTo>
                          <a:lnTo>
                            <a:pt x="84659" y="443405"/>
                          </a:lnTo>
                          <a:lnTo>
                            <a:pt x="133712" y="527981"/>
                          </a:lnTo>
                          <a:lnTo>
                            <a:pt x="182766" y="443405"/>
                          </a:lnTo>
                          <a:lnTo>
                            <a:pt x="251228" y="443405"/>
                          </a:lnTo>
                          <a:cubicBezTo>
                            <a:pt x="262403" y="443405"/>
                            <a:pt x="271462" y="452464"/>
                            <a:pt x="271462" y="463640"/>
                          </a:cubicBezTo>
                          <a:lnTo>
                            <a:pt x="271462" y="634610"/>
                          </a:lnTo>
                          <a:cubicBezTo>
                            <a:pt x="271462" y="645786"/>
                            <a:pt x="262403" y="654845"/>
                            <a:pt x="251228" y="654845"/>
                          </a:cubicBezTo>
                          <a:lnTo>
                            <a:pt x="20235" y="654845"/>
                          </a:lnTo>
                          <a:cubicBezTo>
                            <a:pt x="9060" y="654845"/>
                            <a:pt x="0" y="645786"/>
                            <a:pt x="0" y="634610"/>
                          </a:cubicBezTo>
                          <a:lnTo>
                            <a:pt x="0" y="463640"/>
                          </a:lnTo>
                          <a:cubicBezTo>
                            <a:pt x="0" y="452464"/>
                            <a:pt x="9060" y="443405"/>
                            <a:pt x="20235" y="443405"/>
                          </a:cubicBezTo>
                          <a:close/>
                          <a:moveTo>
                            <a:pt x="330596" y="290513"/>
                          </a:moveTo>
                          <a:lnTo>
                            <a:pt x="443055" y="290513"/>
                          </a:lnTo>
                          <a:lnTo>
                            <a:pt x="528684" y="438150"/>
                          </a:lnTo>
                          <a:lnTo>
                            <a:pt x="614314" y="290513"/>
                          </a:lnTo>
                          <a:lnTo>
                            <a:pt x="733821" y="290513"/>
                          </a:lnTo>
                          <a:cubicBezTo>
                            <a:pt x="753329" y="290513"/>
                            <a:pt x="769143" y="306327"/>
                            <a:pt x="769143" y="325835"/>
                          </a:cubicBezTo>
                          <a:lnTo>
                            <a:pt x="769143" y="624285"/>
                          </a:lnTo>
                          <a:cubicBezTo>
                            <a:pt x="769143" y="643793"/>
                            <a:pt x="753329" y="659607"/>
                            <a:pt x="733821" y="659607"/>
                          </a:cubicBezTo>
                          <a:lnTo>
                            <a:pt x="330596" y="659607"/>
                          </a:lnTo>
                          <a:cubicBezTo>
                            <a:pt x="311088" y="659607"/>
                            <a:pt x="295274" y="643793"/>
                            <a:pt x="295274" y="624285"/>
                          </a:cubicBezTo>
                          <a:lnTo>
                            <a:pt x="295274" y="325835"/>
                          </a:lnTo>
                          <a:cubicBezTo>
                            <a:pt x="295274" y="306327"/>
                            <a:pt x="311088" y="290513"/>
                            <a:pt x="330596" y="290513"/>
                          </a:cubicBezTo>
                          <a:close/>
                          <a:moveTo>
                            <a:pt x="134367" y="276981"/>
                          </a:moveTo>
                          <a:cubicBezTo>
                            <a:pt x="176934" y="276981"/>
                            <a:pt x="211441" y="311488"/>
                            <a:pt x="211441" y="354055"/>
                          </a:cubicBezTo>
                          <a:cubicBezTo>
                            <a:pt x="211441" y="396621"/>
                            <a:pt x="176934" y="431128"/>
                            <a:pt x="134367" y="431128"/>
                          </a:cubicBezTo>
                          <a:cubicBezTo>
                            <a:pt x="91800" y="431128"/>
                            <a:pt x="57293" y="396621"/>
                            <a:pt x="57293" y="354055"/>
                          </a:cubicBezTo>
                          <a:cubicBezTo>
                            <a:pt x="57293" y="311488"/>
                            <a:pt x="91800" y="276981"/>
                            <a:pt x="134367" y="276981"/>
                          </a:cubicBezTo>
                          <a:close/>
                          <a:moveTo>
                            <a:pt x="529827" y="0"/>
                          </a:moveTo>
                          <a:cubicBezTo>
                            <a:pt x="604132" y="0"/>
                            <a:pt x="664368" y="60236"/>
                            <a:pt x="664368" y="134541"/>
                          </a:cubicBezTo>
                          <a:cubicBezTo>
                            <a:pt x="664368" y="208846"/>
                            <a:pt x="604132" y="269082"/>
                            <a:pt x="529827" y="269082"/>
                          </a:cubicBezTo>
                          <a:cubicBezTo>
                            <a:pt x="455522" y="269082"/>
                            <a:pt x="395286" y="208846"/>
                            <a:pt x="395286" y="134541"/>
                          </a:cubicBezTo>
                          <a:cubicBezTo>
                            <a:pt x="395286" y="60236"/>
                            <a:pt x="455522" y="0"/>
                            <a:pt x="52982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4" name="Group 3"/>
              <p:cNvGrpSpPr/>
              <p:nvPr userDrawn="1"/>
            </p:nvGrpSpPr>
            <p:grpSpPr>
              <a:xfrm>
                <a:off x="249566" y="543029"/>
                <a:ext cx="1720893" cy="3795291"/>
                <a:chOff x="249566" y="543029"/>
                <a:chExt cx="1720893" cy="3795291"/>
              </a:xfrm>
            </p:grpSpPr>
            <p:sp>
              <p:nvSpPr>
                <p:cNvPr id="319" name="Rectangle 318"/>
                <p:cNvSpPr/>
                <p:nvPr/>
              </p:nvSpPr>
              <p:spPr bwMode="auto">
                <a:xfrm>
                  <a:off x="249566" y="543029"/>
                  <a:ext cx="1720893" cy="3795291"/>
                </a:xfrm>
                <a:prstGeom prst="rect">
                  <a:avLst/>
                </a:prstGeom>
                <a:solidFill>
                  <a:srgbClr val="1B3C72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265176" tIns="143428" rIns="179285" bIns="143428"/>
                <a:lstStyle/>
                <a:p>
                  <a:pPr marL="0" marR="0" lvl="0" indent="0" algn="ctr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72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Security and Management</a:t>
                  </a: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365563" y="1115018"/>
                  <a:ext cx="1458716" cy="3120525"/>
                  <a:chOff x="419554" y="1199688"/>
                  <a:chExt cx="1458716" cy="3120525"/>
                </a:xfrm>
              </p:grpSpPr>
              <p:grpSp>
                <p:nvGrpSpPr>
                  <p:cNvPr id="321" name="Group 320"/>
                  <p:cNvGrpSpPr/>
                  <p:nvPr/>
                </p:nvGrpSpPr>
                <p:grpSpPr>
                  <a:xfrm>
                    <a:off x="442574" y="1656149"/>
                    <a:ext cx="1027708" cy="303213"/>
                    <a:chOff x="368069" y="1313314"/>
                    <a:chExt cx="1027708" cy="303213"/>
                  </a:xfrm>
                </p:grpSpPr>
                <p:sp>
                  <p:nvSpPr>
                    <p:cNvPr id="340" name="TextBox 339"/>
                    <p:cNvSpPr txBox="1"/>
                    <p:nvPr/>
                  </p:nvSpPr>
                  <p:spPr bwMode="auto">
                    <a:xfrm>
                      <a:off x="736963" y="1314902"/>
                      <a:ext cx="658814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Active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Directory</a:t>
                      </a:r>
                    </a:p>
                  </p:txBody>
                </p:sp>
                <p:pic>
                  <p:nvPicPr>
                    <p:cNvPr id="341" name="Picture 193" descr="Azure Active Directory.png"/>
                    <p:cNvPicPr>
                      <a:picLocks noChangeAspect="1"/>
                    </p:cNvPicPr>
                    <p:nvPr/>
                  </p:nvPicPr>
                  <p:blipFill>
                    <a:blip r:embed="rId40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1313314"/>
                      <a:ext cx="298175" cy="2988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2" name="Group 321"/>
                  <p:cNvGrpSpPr/>
                  <p:nvPr/>
                </p:nvGrpSpPr>
                <p:grpSpPr>
                  <a:xfrm>
                    <a:off x="466215" y="2129907"/>
                    <a:ext cx="1004066" cy="301625"/>
                    <a:chOff x="391710" y="1847920"/>
                    <a:chExt cx="1004066" cy="301625"/>
                  </a:xfrm>
                </p:grpSpPr>
                <p:sp>
                  <p:nvSpPr>
                    <p:cNvPr id="338" name="TextBox 337"/>
                    <p:cNvSpPr txBox="1"/>
                    <p:nvPr/>
                  </p:nvSpPr>
                  <p:spPr bwMode="auto">
                    <a:xfrm>
                      <a:off x="736963" y="1847920"/>
                      <a:ext cx="658813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Multi-Factor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Authentication</a:t>
                      </a:r>
                    </a:p>
                  </p:txBody>
                </p:sp>
                <p:pic>
                  <p:nvPicPr>
                    <p:cNvPr id="339" name="Picture 195" descr="Multi-Factor Authentication.png"/>
                    <p:cNvPicPr>
                      <a:picLocks noChangeAspect="1"/>
                    </p:cNvPicPr>
                    <p:nvPr/>
                  </p:nvPicPr>
                  <p:blipFill>
                    <a:blip r:embed="rId41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1710" y="1854270"/>
                      <a:ext cx="288064" cy="2881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3" name="Group 322"/>
                  <p:cNvGrpSpPr/>
                  <p:nvPr/>
                </p:nvGrpSpPr>
                <p:grpSpPr>
                  <a:xfrm>
                    <a:off x="442574" y="2602077"/>
                    <a:ext cx="1027706" cy="301625"/>
                    <a:chOff x="368069" y="2341251"/>
                    <a:chExt cx="1027706" cy="301625"/>
                  </a:xfrm>
                </p:grpSpPr>
                <p:sp>
                  <p:nvSpPr>
                    <p:cNvPr id="336" name="TextBox 335"/>
                    <p:cNvSpPr txBox="1"/>
                    <p:nvPr/>
                  </p:nvSpPr>
                  <p:spPr bwMode="auto">
                    <a:xfrm>
                      <a:off x="736963" y="2341251"/>
                      <a:ext cx="65881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Automation</a:t>
                      </a:r>
                    </a:p>
                  </p:txBody>
                </p:sp>
                <p:pic>
                  <p:nvPicPr>
                    <p:cNvPr id="337" name="Picture 198" descr="Azure automation.png"/>
                    <p:cNvPicPr>
                      <a:picLocks noChangeAspect="1"/>
                    </p:cNvPicPr>
                    <p:nvPr/>
                  </p:nvPicPr>
                  <p:blipFill>
                    <a:blip r:embed="rId42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2347601"/>
                      <a:ext cx="289482" cy="2904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4" name="Group 323"/>
                  <p:cNvGrpSpPr/>
                  <p:nvPr/>
                </p:nvGrpSpPr>
                <p:grpSpPr>
                  <a:xfrm>
                    <a:off x="442574" y="1199688"/>
                    <a:ext cx="1027707" cy="285916"/>
                    <a:chOff x="368069" y="762503"/>
                    <a:chExt cx="1027707" cy="285916"/>
                  </a:xfrm>
                </p:grpSpPr>
                <p:sp>
                  <p:nvSpPr>
                    <p:cNvPr id="334" name="TextBox 333"/>
                    <p:cNvSpPr txBox="1"/>
                    <p:nvPr/>
                  </p:nvSpPr>
                  <p:spPr bwMode="auto">
                    <a:xfrm>
                      <a:off x="736963" y="789031"/>
                      <a:ext cx="658813" cy="2328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/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Portal</a:t>
                      </a:r>
                    </a:p>
                  </p:txBody>
                </p:sp>
                <p:pic>
                  <p:nvPicPr>
                    <p:cNvPr id="335" name="Picture 200" descr="Azure subscription.png"/>
                    <p:cNvPicPr>
                      <a:picLocks noChangeAspect="1"/>
                    </p:cNvPicPr>
                    <p:nvPr/>
                  </p:nvPicPr>
                  <p:blipFill>
                    <a:blip r:embed="rId43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762503"/>
                      <a:ext cx="286234" cy="285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5" name="Group 324"/>
                  <p:cNvGrpSpPr/>
                  <p:nvPr/>
                </p:nvGrpSpPr>
                <p:grpSpPr>
                  <a:xfrm>
                    <a:off x="442574" y="3074247"/>
                    <a:ext cx="1027707" cy="301625"/>
                    <a:chOff x="368069" y="2835216"/>
                    <a:chExt cx="1027707" cy="301625"/>
                  </a:xfrm>
                </p:grpSpPr>
                <p:sp>
                  <p:nvSpPr>
                    <p:cNvPr id="332" name="TextBox 331"/>
                    <p:cNvSpPr txBox="1"/>
                    <p:nvPr/>
                  </p:nvSpPr>
                  <p:spPr bwMode="auto">
                    <a:xfrm>
                      <a:off x="736963" y="2835216"/>
                      <a:ext cx="658813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Key Vault</a:t>
                      </a:r>
                    </a:p>
                  </p:txBody>
                </p:sp>
                <p:pic>
                  <p:nvPicPr>
                    <p:cNvPr id="333" name="Picture 204" descr="AzureKeyVault_icon_white.png"/>
                    <p:cNvPicPr>
                      <a:picLocks noChangeAspect="1"/>
                    </p:cNvPicPr>
                    <p:nvPr/>
                  </p:nvPicPr>
                  <p:blipFill>
                    <a:blip r:embed="rId4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2835216"/>
                      <a:ext cx="266988" cy="2966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6" name="Group 325"/>
                  <p:cNvGrpSpPr/>
                  <p:nvPr/>
                </p:nvGrpSpPr>
                <p:grpSpPr>
                  <a:xfrm>
                    <a:off x="419554" y="3546417"/>
                    <a:ext cx="1458716" cy="301625"/>
                    <a:chOff x="345049" y="3328988"/>
                    <a:chExt cx="1458716" cy="301625"/>
                  </a:xfrm>
                </p:grpSpPr>
                <p:sp>
                  <p:nvSpPr>
                    <p:cNvPr id="330" name="TextBox 329"/>
                    <p:cNvSpPr txBox="1"/>
                    <p:nvPr/>
                  </p:nvSpPr>
                  <p:spPr bwMode="auto">
                    <a:xfrm>
                      <a:off x="736963" y="3328988"/>
                      <a:ext cx="106680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Store/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Marketplace</a:t>
                      </a:r>
                    </a:p>
                  </p:txBody>
                </p:sp>
                <p:pic>
                  <p:nvPicPr>
                    <p:cNvPr id="331" name="Picture 230" descr="Azure Marketplace.png"/>
                    <p:cNvPicPr>
                      <a:picLocks noChangeAspect="1"/>
                    </p:cNvPicPr>
                    <p:nvPr/>
                  </p:nvPicPr>
                  <p:blipFill>
                    <a:blip r:embed="rId45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45049" y="3338513"/>
                      <a:ext cx="291101" cy="2915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7" name="Group 326"/>
                  <p:cNvGrpSpPr/>
                  <p:nvPr/>
                </p:nvGrpSpPr>
                <p:grpSpPr>
                  <a:xfrm>
                    <a:off x="442574" y="4018588"/>
                    <a:ext cx="1029294" cy="301625"/>
                    <a:chOff x="368069" y="3867931"/>
                    <a:chExt cx="1029294" cy="301625"/>
                  </a:xfrm>
                </p:grpSpPr>
                <p:pic>
                  <p:nvPicPr>
                    <p:cNvPr id="328" name="Picture 412"/>
                    <p:cNvPicPr>
                      <a:picLocks noChangeAspect="1"/>
                    </p:cNvPicPr>
                    <p:nvPr/>
                  </p:nvPicPr>
                  <p:blipFill>
                    <a:blip r:embed="rId46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3891744"/>
                      <a:ext cx="252343" cy="2522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29" name="TextBox 328"/>
                    <p:cNvSpPr txBox="1"/>
                    <p:nvPr/>
                  </p:nvSpPr>
                  <p:spPr bwMode="auto">
                    <a:xfrm>
                      <a:off x="736963" y="3867931"/>
                      <a:ext cx="660400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VM Image Gallery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and VM Depot</a:t>
                      </a:r>
                    </a:p>
                  </p:txBody>
                </p:sp>
              </p:grpSp>
            </p:grpSp>
          </p:grpSp>
          <p:grpSp>
            <p:nvGrpSpPr>
              <p:cNvPr id="13" name="Group 12"/>
              <p:cNvGrpSpPr/>
              <p:nvPr userDrawn="1"/>
            </p:nvGrpSpPr>
            <p:grpSpPr>
              <a:xfrm>
                <a:off x="10572607" y="543029"/>
                <a:ext cx="1619393" cy="3786173"/>
                <a:chOff x="10572607" y="543029"/>
                <a:chExt cx="1619393" cy="3786173"/>
              </a:xfrm>
            </p:grpSpPr>
            <p:sp>
              <p:nvSpPr>
                <p:cNvPr id="288" name="Rectangle 287"/>
                <p:cNvSpPr/>
                <p:nvPr/>
              </p:nvSpPr>
              <p:spPr bwMode="auto">
                <a:xfrm>
                  <a:off x="10572607" y="543029"/>
                  <a:ext cx="1619393" cy="3786173"/>
                </a:xfrm>
                <a:prstGeom prst="rect">
                  <a:avLst/>
                </a:prstGeom>
                <a:solidFill>
                  <a:srgbClr val="1B3C72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265176" tIns="143428" rIns="179285" bIns="143428"/>
                <a:lstStyle/>
                <a:p>
                  <a:pPr marL="0" marR="0" lvl="0" indent="0" algn="ctr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72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Hybrid</a:t>
                  </a:r>
                </a:p>
                <a:p>
                  <a:pPr marL="0" marR="0" lvl="0" indent="0" algn="ctr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72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Operations</a:t>
                  </a:r>
                </a:p>
              </p:txBody>
            </p:sp>
            <p:grpSp>
              <p:nvGrpSpPr>
                <p:cNvPr id="12" name="Group 11"/>
                <p:cNvGrpSpPr/>
                <p:nvPr userDrawn="1"/>
              </p:nvGrpSpPr>
              <p:grpSpPr>
                <a:xfrm>
                  <a:off x="10757536" y="1170330"/>
                  <a:ext cx="1249535" cy="2996155"/>
                  <a:chOff x="10729741" y="1170330"/>
                  <a:chExt cx="1249535" cy="2996155"/>
                </a:xfrm>
              </p:grpSpPr>
              <p:grpSp>
                <p:nvGrpSpPr>
                  <p:cNvPr id="7" name="Group 6"/>
                  <p:cNvGrpSpPr/>
                  <p:nvPr userDrawn="1"/>
                </p:nvGrpSpPr>
                <p:grpSpPr>
                  <a:xfrm>
                    <a:off x="10729741" y="2078817"/>
                    <a:ext cx="1064688" cy="300038"/>
                    <a:chOff x="10729741" y="1826583"/>
                    <a:chExt cx="1064688" cy="300038"/>
                  </a:xfrm>
                </p:grpSpPr>
                <p:sp>
                  <p:nvSpPr>
                    <p:cNvPr id="317" name="TextBox 316"/>
                    <p:cNvSpPr txBox="1"/>
                    <p:nvPr/>
                  </p:nvSpPr>
                  <p:spPr bwMode="auto">
                    <a:xfrm>
                      <a:off x="11135616" y="1826583"/>
                      <a:ext cx="658813" cy="3000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Backup</a:t>
                      </a:r>
                    </a:p>
                  </p:txBody>
                </p:sp>
                <p:pic>
                  <p:nvPicPr>
                    <p:cNvPr id="318" name="Picture 206" descr="Backup Service.png"/>
                    <p:cNvPicPr>
                      <a:picLocks noChangeAspect="1"/>
                    </p:cNvPicPr>
                    <p:nvPr/>
                  </p:nvPicPr>
                  <p:blipFill>
                    <a:blip r:embed="rId47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29741" y="1828595"/>
                      <a:ext cx="296404" cy="29601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10" name="Group 9"/>
                  <p:cNvGrpSpPr/>
                  <p:nvPr userDrawn="1"/>
                </p:nvGrpSpPr>
                <p:grpSpPr>
                  <a:xfrm>
                    <a:off x="10735019" y="3417554"/>
                    <a:ext cx="1059409" cy="301625"/>
                    <a:chOff x="10735019" y="3369011"/>
                    <a:chExt cx="1059409" cy="301625"/>
                  </a:xfrm>
                </p:grpSpPr>
                <p:sp>
                  <p:nvSpPr>
                    <p:cNvPr id="315" name="TextBox 314"/>
                    <p:cNvSpPr txBox="1"/>
                    <p:nvPr/>
                  </p:nvSpPr>
                  <p:spPr bwMode="auto">
                    <a:xfrm>
                      <a:off x="11135616" y="3369011"/>
                      <a:ext cx="65881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Site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Recovery</a:t>
                      </a:r>
                    </a:p>
                  </p:txBody>
                </p:sp>
                <p:pic>
                  <p:nvPicPr>
                    <p:cNvPr id="316" name="Picture 210" descr="Site Recovery.png"/>
                    <p:cNvPicPr>
                      <a:picLocks noChangeAspect="1"/>
                    </p:cNvPicPr>
                    <p:nvPr/>
                  </p:nvPicPr>
                  <p:blipFill>
                    <a:blip r:embed="rId48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35019" y="3369011"/>
                      <a:ext cx="285848" cy="2862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9" name="Group 8"/>
                  <p:cNvGrpSpPr/>
                  <p:nvPr userDrawn="1"/>
                </p:nvGrpSpPr>
                <p:grpSpPr>
                  <a:xfrm>
                    <a:off x="10734570" y="2971838"/>
                    <a:ext cx="1059859" cy="300037"/>
                    <a:chOff x="10734570" y="2856179"/>
                    <a:chExt cx="1059859" cy="300037"/>
                  </a:xfrm>
                </p:grpSpPr>
                <p:sp>
                  <p:nvSpPr>
                    <p:cNvPr id="313" name="TextBox 312"/>
                    <p:cNvSpPr txBox="1"/>
                    <p:nvPr/>
                  </p:nvSpPr>
                  <p:spPr bwMode="auto">
                    <a:xfrm>
                      <a:off x="11135616" y="2856179"/>
                      <a:ext cx="658813" cy="3000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Import/Export</a:t>
                      </a:r>
                    </a:p>
                  </p:txBody>
                </p:sp>
                <p:pic>
                  <p:nvPicPr>
                    <p:cNvPr id="314" name="Picture 212" descr="Storage (Azure).png"/>
                    <p:cNvPicPr>
                      <a:picLocks noChangeAspect="1"/>
                    </p:cNvPicPr>
                    <p:nvPr/>
                  </p:nvPicPr>
                  <p:blipFill>
                    <a:blip r:embed="rId49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34570" y="2856179"/>
                      <a:ext cx="286746" cy="2863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5" name="Group 4"/>
                  <p:cNvGrpSpPr/>
                  <p:nvPr userDrawn="1"/>
                </p:nvGrpSpPr>
                <p:grpSpPr>
                  <a:xfrm>
                    <a:off x="10755293" y="1616047"/>
                    <a:ext cx="1223983" cy="317091"/>
                    <a:chOff x="10755293" y="1282976"/>
                    <a:chExt cx="1223983" cy="317091"/>
                  </a:xfrm>
                </p:grpSpPr>
                <p:sp>
                  <p:nvSpPr>
                    <p:cNvPr id="311" name="TextBox 310"/>
                    <p:cNvSpPr txBox="1"/>
                    <p:nvPr/>
                  </p:nvSpPr>
                  <p:spPr bwMode="auto">
                    <a:xfrm>
                      <a:off x="11135616" y="1291503"/>
                      <a:ext cx="843660" cy="3002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AD Privileged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Identity 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Management</a:t>
                      </a:r>
                    </a:p>
                  </p:txBody>
                </p:sp>
                <p:pic>
                  <p:nvPicPr>
                    <p:cNvPr id="312" name="Picture 271"/>
                    <p:cNvPicPr>
                      <a:picLocks noChangeAspect="1"/>
                    </p:cNvPicPr>
                    <p:nvPr/>
                  </p:nvPicPr>
                  <p:blipFill>
                    <a:blip r:embed="rId5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55293" y="1282976"/>
                      <a:ext cx="245301" cy="31709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8" name="Group 7"/>
                  <p:cNvGrpSpPr/>
                  <p:nvPr userDrawn="1"/>
                </p:nvGrpSpPr>
                <p:grpSpPr>
                  <a:xfrm>
                    <a:off x="10737716" y="2524534"/>
                    <a:ext cx="1058300" cy="301625"/>
                    <a:chOff x="10737716" y="2349114"/>
                    <a:chExt cx="1058300" cy="301625"/>
                  </a:xfrm>
                </p:grpSpPr>
                <p:sp>
                  <p:nvSpPr>
                    <p:cNvPr id="309" name="TextBox 308"/>
                    <p:cNvSpPr txBox="1"/>
                    <p:nvPr/>
                  </p:nvSpPr>
                  <p:spPr bwMode="auto">
                    <a:xfrm>
                      <a:off x="11135616" y="2349114"/>
                      <a:ext cx="660400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Operational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Insights</a:t>
                      </a:r>
                    </a:p>
                  </p:txBody>
                </p:sp>
                <p:pic>
                  <p:nvPicPr>
                    <p:cNvPr id="310" name="Picture 329" descr="Operational Insights.png"/>
                    <p:cNvPicPr>
                      <a:picLocks noChangeAspect="1"/>
                    </p:cNvPicPr>
                    <p:nvPr/>
                  </p:nvPicPr>
                  <p:blipFill>
                    <a:blip r:embed="rId51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37716" y="2349114"/>
                      <a:ext cx="280454" cy="28054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6" name="Group 5"/>
                  <p:cNvGrpSpPr/>
                  <p:nvPr userDrawn="1"/>
                </p:nvGrpSpPr>
                <p:grpSpPr>
                  <a:xfrm>
                    <a:off x="10731079" y="1170330"/>
                    <a:ext cx="1063349" cy="300038"/>
                    <a:chOff x="10731079" y="777857"/>
                    <a:chExt cx="1063349" cy="300038"/>
                  </a:xfrm>
                </p:grpSpPr>
                <p:sp>
                  <p:nvSpPr>
                    <p:cNvPr id="299" name="TextBox 298"/>
                    <p:cNvSpPr txBox="1"/>
                    <p:nvPr/>
                  </p:nvSpPr>
                  <p:spPr bwMode="auto">
                    <a:xfrm>
                      <a:off x="11135616" y="777857"/>
                      <a:ext cx="658812" cy="3000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Azure AD 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Connect Health</a:t>
                      </a:r>
                    </a:p>
                  </p:txBody>
                </p:sp>
                <p:grpSp>
                  <p:nvGrpSpPr>
                    <p:cNvPr id="300" name="Group 2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731079" y="777857"/>
                      <a:ext cx="293729" cy="278603"/>
                      <a:chOff x="10757647" y="1125048"/>
                      <a:chExt cx="293741" cy="279390"/>
                    </a:xfrm>
                  </p:grpSpPr>
                  <p:pic>
                    <p:nvPicPr>
                      <p:cNvPr id="301" name="Picture 221" descr="Azure Active Directory.png"/>
                      <p:cNvPicPr>
                        <a:picLocks noChangeAspect="1"/>
                      </p:cNvPicPr>
                      <p:nvPr/>
                    </p:nvPicPr>
                    <p:blipFill>
                      <a:blip r:embed="rId40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7647" y="1125048"/>
                        <a:ext cx="262077" cy="262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302" name="Heart 301"/>
                      <p:cNvSpPr/>
                      <p:nvPr/>
                    </p:nvSpPr>
                    <p:spPr bwMode="auto">
                      <a:xfrm>
                        <a:off x="10905290" y="1274695"/>
                        <a:ext cx="146056" cy="128950"/>
                      </a:xfrm>
                      <a:prstGeom prst="heart">
                        <a:avLst/>
                      </a:prstGeom>
                      <a:solidFill>
                        <a:srgbClr val="FFFFFF"/>
                      </a:solidFill>
                      <a:ln w="12700" cap="flat" cmpd="sng" algn="ctr">
                        <a:solidFill>
                          <a:srgbClr val="005695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82880" tIns="146304" rIns="182880" bIns="146304"/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grpSp>
                    <p:nvGrpSpPr>
                      <p:cNvPr id="303" name="Group 2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911015" y="1312918"/>
                        <a:ext cx="107890" cy="50915"/>
                        <a:chOff x="11033154" y="1382736"/>
                        <a:chExt cx="155481" cy="72283"/>
                      </a:xfrm>
                    </p:grpSpPr>
                    <p:cxnSp>
                      <p:nvCxnSpPr>
                        <p:cNvPr id="304" name="Straight Connector 303"/>
                        <p:cNvCxnSpPr/>
                        <p:nvPr/>
                      </p:nvCxnSpPr>
                      <p:spPr>
                        <a:xfrm flipV="1">
                          <a:off x="11034055" y="1414354"/>
                          <a:ext cx="50333" cy="0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  <p:cxnSp>
                      <p:nvCxnSpPr>
                        <p:cNvPr id="305" name="Straight Connector 304"/>
                        <p:cNvCxnSpPr/>
                        <p:nvPr/>
                      </p:nvCxnSpPr>
                      <p:spPr>
                        <a:xfrm flipV="1">
                          <a:off x="11139295" y="1418875"/>
                          <a:ext cx="50333" cy="0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  <p:cxnSp>
                      <p:nvCxnSpPr>
                        <p:cNvPr id="306" name="Straight Connector 305"/>
                        <p:cNvCxnSpPr/>
                        <p:nvPr/>
                      </p:nvCxnSpPr>
                      <p:spPr>
                        <a:xfrm>
                          <a:off x="11114130" y="1382713"/>
                          <a:ext cx="0" cy="70062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  <p:cxnSp>
                      <p:nvCxnSpPr>
                        <p:cNvPr id="307" name="Straight Connector 306"/>
                        <p:cNvCxnSpPr/>
                        <p:nvPr/>
                      </p:nvCxnSpPr>
                      <p:spPr>
                        <a:xfrm flipV="1">
                          <a:off x="11082100" y="1387233"/>
                          <a:ext cx="25166" cy="27121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  <p:cxnSp>
                      <p:nvCxnSpPr>
                        <p:cNvPr id="308" name="Straight Connector 307"/>
                        <p:cNvCxnSpPr/>
                        <p:nvPr/>
                      </p:nvCxnSpPr>
                      <p:spPr>
                        <a:xfrm flipV="1">
                          <a:off x="11107266" y="1418875"/>
                          <a:ext cx="34318" cy="36161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</p:grpSp>
                </p:grpSp>
              </p:grpSp>
              <p:grpSp>
                <p:nvGrpSpPr>
                  <p:cNvPr id="11" name="Group 10"/>
                  <p:cNvGrpSpPr/>
                  <p:nvPr userDrawn="1"/>
                </p:nvGrpSpPr>
                <p:grpSpPr>
                  <a:xfrm>
                    <a:off x="10734275" y="3864860"/>
                    <a:ext cx="1060154" cy="301625"/>
                    <a:chOff x="10734275" y="3881794"/>
                    <a:chExt cx="1060154" cy="301625"/>
                  </a:xfrm>
                </p:grpSpPr>
                <p:sp>
                  <p:nvSpPr>
                    <p:cNvPr id="297" name="TextBox 296"/>
                    <p:cNvSpPr txBox="1"/>
                    <p:nvPr/>
                  </p:nvSpPr>
                  <p:spPr>
                    <a:xfrm>
                      <a:off x="11135616" y="3881794"/>
                      <a:ext cx="658813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 marL="0" marR="0" lvl="0" indent="0" defTabSz="913950" eaLnBrk="0" fontAlgn="base" latinLnBrk="0" hangingPunct="0">
                        <a:lnSpc>
                          <a:spcPct val="90000"/>
                        </a:lnSpc>
                        <a:spcBef>
                          <a:spcPts val="5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 err="1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StorSimple</a:t>
                      </a:r>
                      <a:endParaRPr kumimoji="0" lang="en-US" sz="98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Arial Unicode MS" panose="020B0604020202020204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pic>
                  <p:nvPicPr>
                    <p:cNvPr id="298" name="Picture 208" descr="StorSimple.png"/>
                    <p:cNvPicPr>
                      <a:picLocks noChangeAspect="1"/>
                    </p:cNvPicPr>
                    <p:nvPr/>
                  </p:nvPicPr>
                  <p:blipFill>
                    <a:blip r:embed="rId52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34275" y="3881794"/>
                      <a:ext cx="287337" cy="2873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</p:grpSp>
        </p:grpSp>
        <p:sp>
          <p:nvSpPr>
            <p:cNvPr id="265" name="Rectangle 264"/>
            <p:cNvSpPr/>
            <p:nvPr/>
          </p:nvSpPr>
          <p:spPr bwMode="auto">
            <a:xfrm>
              <a:off x="-102722" y="5682116"/>
              <a:ext cx="12641920" cy="1282663"/>
            </a:xfrm>
            <a:prstGeom prst="rect">
              <a:avLst/>
            </a:prstGeom>
            <a:solidFill>
              <a:srgbClr val="00284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79285" tIns="91440" rIns="179285" bIns="143428"/>
            <a:lstStyle/>
            <a:p>
              <a:pPr marL="0" marR="0" lvl="0" indent="0" algn="ctr" defTabSz="895923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6250">
                        <a:srgbClr val="FFFFFF"/>
                      </a:gs>
                      <a:gs pos="31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Datacenter Infrastructure (24 regions, 19 online)</a:t>
              </a:r>
            </a:p>
          </p:txBody>
        </p:sp>
        <p:grpSp>
          <p:nvGrpSpPr>
            <p:cNvPr id="266" name="Group 265"/>
            <p:cNvGrpSpPr/>
            <p:nvPr/>
          </p:nvGrpSpPr>
          <p:grpSpPr>
            <a:xfrm>
              <a:off x="-237835" y="6137034"/>
              <a:ext cx="12912145" cy="841365"/>
              <a:chOff x="-19051" y="6476517"/>
              <a:chExt cx="12493626" cy="693589"/>
            </a:xfrm>
          </p:grpSpPr>
          <p:pic>
            <p:nvPicPr>
              <p:cNvPr id="267" name="Picture 2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6258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8" name="Picture 44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8913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9" name="Picture 45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1567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0" name="Picture 46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691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1" name="Picture 47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2345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2" name="Picture 48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5000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3" name="Picture 49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7654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4" name="Picture 50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0309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5" name="Picture 51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963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" name="Picture 52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5618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" name="Picture 53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68272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8" name="Picture 54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0927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9" name="Picture 56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33581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" name="Picture 57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16236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1" name="Picture 58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051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2" name="Picture 59"/>
              <p:cNvPicPr>
                <a:picLocks noChangeAspect="1"/>
              </p:cNvPicPr>
              <p:nvPr/>
            </p:nvPicPr>
            <p:blipFill>
              <a:blip r:embed="rId53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604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29105856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hite with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6274973" cy="1943393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7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1pPr>
            <a:lvl2pPr marL="672290" indent="-28012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2pPr>
            <a:lvl3pPr marL="684740" indent="26767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3pPr>
            <a:lvl4pPr marL="952410" indent="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4pPr>
            <a:lvl5pPr marL="1176507" indent="-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57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65"/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7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8578" tIns="34288" rIns="68578" bIns="34288"/>
          <a:lstStyle/>
          <a:p>
            <a:pPr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3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1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7500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4"/>
            <a:ext cx="10883158" cy="615609"/>
          </a:xfrm>
        </p:spPr>
        <p:txBody>
          <a:bodyPr/>
          <a:lstStyle>
            <a:lvl1pPr marL="0" indent="0">
              <a:buFontTx/>
              <a:buNone/>
              <a:defRPr lang="en-US" sz="3137" kern="1200" spc="0" baseline="0" dirty="0" smtClean="0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8224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lue with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6274973" cy="1943393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7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  <a:lvl2pPr marL="672290" indent="-28012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2pPr>
            <a:lvl3pPr marL="684740" indent="26767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3pPr>
            <a:lvl4pPr marL="952410" indent="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4pPr>
            <a:lvl5pPr marL="1176507" indent="-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57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65"/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7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8578" tIns="34288" rIns="68578" bIns="34288"/>
          <a:lstStyle/>
          <a:p>
            <a:pPr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3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1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3750">
                      <a:schemeClr val="tx1"/>
                    </a:gs>
                    <a:gs pos="3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4"/>
            <a:ext cx="10883158" cy="615609"/>
          </a:xfrm>
        </p:spPr>
        <p:txBody>
          <a:bodyPr/>
          <a:lstStyle>
            <a:lvl1pPr marL="0" indent="0">
              <a:buFontTx/>
              <a:buNone/>
              <a:defRPr lang="en-US" sz="3137" kern="1200" spc="0" baseline="0" dirty="0" smtClean="0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26070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Grey with bullets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6274973" cy="1943393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7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  <a:lvl2pPr marL="672290" indent="-28012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2pPr>
            <a:lvl3pPr marL="684740" indent="26767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3pPr>
            <a:lvl4pPr marL="952410" indent="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4pPr>
            <a:lvl5pPr marL="1176507" indent="-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57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65"/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7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8578" tIns="34288" rIns="68578" bIns="34288"/>
          <a:lstStyle/>
          <a:p>
            <a:pPr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3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1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3750">
                      <a:schemeClr val="tx1"/>
                    </a:gs>
                    <a:gs pos="3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4"/>
            <a:ext cx="10883158" cy="615609"/>
          </a:xfrm>
        </p:spPr>
        <p:txBody>
          <a:bodyPr/>
          <a:lstStyle>
            <a:lvl1pPr marL="0" indent="0">
              <a:buFontTx/>
              <a:buNone/>
              <a:defRPr sz="3137" baseline="0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6617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0"/>
            <a:ext cx="5826759" cy="126743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3921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2" descr="cropped16x9_co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3" y="0"/>
            <a:ext cx="60928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7"/>
            <a:ext cx="5826759" cy="561290"/>
          </a:xfrm>
        </p:spPr>
        <p:txBody>
          <a:bodyPr/>
          <a:lstStyle>
            <a:lvl1pPr marL="0" indent="0">
              <a:buNone/>
              <a:defRPr sz="274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5159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Green">
    <p:bg>
      <p:bgPr>
        <a:solidFill>
          <a:srgbClr val="89C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91102"/>
            <a:ext cx="5826760" cy="1267431"/>
          </a:xfrm>
        </p:spPr>
        <p:txBody>
          <a:bodyPr/>
          <a:lstStyle>
            <a:lvl1pPr marL="0" indent="0">
              <a:buNone/>
              <a:defRPr sz="3921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73750">
                      <a:schemeClr val="bg1"/>
                    </a:gs>
                    <a:gs pos="36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2" descr="cropped16x9_co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3" y="0"/>
            <a:ext cx="60928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9239" y="1635897"/>
            <a:ext cx="5737119" cy="561290"/>
          </a:xfrm>
        </p:spPr>
        <p:txBody>
          <a:bodyPr/>
          <a:lstStyle>
            <a:lvl1pPr marL="0" indent="0">
              <a:buNone/>
              <a:defRPr sz="2745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98105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0"/>
            <a:ext cx="5826759" cy="126743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3921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7"/>
            <a:ext cx="5826759" cy="561290"/>
          </a:xfrm>
        </p:spPr>
        <p:txBody>
          <a:bodyPr/>
          <a:lstStyle>
            <a:lvl1pPr marL="0" indent="0">
              <a:buNone/>
              <a:defRPr sz="274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98316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0"/>
            <a:ext cx="5826759" cy="126743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3921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7"/>
            <a:ext cx="5826759" cy="561290"/>
          </a:xfrm>
        </p:spPr>
        <p:txBody>
          <a:bodyPr/>
          <a:lstStyle>
            <a:lvl1pPr marL="0" indent="0">
              <a:buNone/>
              <a:defRPr sz="274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255983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529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6724179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 with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69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529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9047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7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93646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985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55579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en Bullet text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66649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66735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008336"/>
            <a:ext cx="11653523" cy="561290"/>
          </a:xfrm>
        </p:spPr>
        <p:txBody>
          <a:bodyPr/>
          <a:lstStyle>
            <a:lvl1pPr marL="0" indent="0">
              <a:buFontTx/>
              <a:buNone/>
              <a:defRPr sz="2745" baseline="0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565408833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dark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008336"/>
            <a:ext cx="11653523" cy="561290"/>
          </a:xfrm>
        </p:spPr>
        <p:txBody>
          <a:bodyPr/>
          <a:lstStyle>
            <a:lvl1pPr marL="0" indent="0">
              <a:buFontTx/>
              <a:buNone/>
              <a:defRPr sz="2745" baseline="0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408189989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36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725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434425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4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0643866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894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76250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9181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779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195933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00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134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754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090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Blue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314067"/>
            <a:ext cx="11655840" cy="899665"/>
          </a:xfrm>
        </p:spPr>
        <p:txBody>
          <a:bodyPr/>
          <a:lstStyle>
            <a:lvl1pPr>
              <a:defRPr baseline="0">
                <a:gradFill>
                  <a:gsLst>
                    <a:gs pos="22500">
                      <a:schemeClr val="bg2"/>
                    </a:gs>
                    <a:gs pos="48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37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187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1500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4438248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68371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1" y="-32900"/>
            <a:ext cx="12187019" cy="690098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-1" y="1"/>
            <a:ext cx="11474549" cy="6865757"/>
          </a:xfrm>
          <a:prstGeom prst="rect">
            <a:avLst/>
          </a:prstGeom>
          <a:gradFill>
            <a:gsLst>
              <a:gs pos="55000">
                <a:srgbClr val="000000">
                  <a:lumMod val="0"/>
                  <a:alpha val="0"/>
                </a:srgbClr>
              </a:gs>
              <a:gs pos="100000">
                <a:srgbClr val="000000">
                  <a:lumMod val="0"/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479406"/>
            <a:ext cx="1613565" cy="34569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73908" y="2168524"/>
            <a:ext cx="6534881" cy="373062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26198"/>
            <a:ext cx="6395721" cy="2730282"/>
          </a:xfrm>
          <a:noFill/>
        </p:spPr>
        <p:txBody>
          <a:bodyPr lIns="146304" tIns="91440" rIns="146304" bIns="91440" anchor="t" anchorCtr="0"/>
          <a:lstStyle>
            <a:lvl1pPr>
              <a:defRPr sz="5798" spc="-98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20" y="4868777"/>
            <a:ext cx="6397340" cy="91226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79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4432951"/>
            <a:ext cx="6273418" cy="123898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2340509"/>
          </a:xfrm>
          <a:noFill/>
        </p:spPr>
        <p:txBody>
          <a:bodyPr lIns="146304" tIns="91440" rIns="146304" bIns="91440" anchor="t" anchorCtr="0"/>
          <a:lstStyle>
            <a:lvl1pPr>
              <a:defRPr sz="579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479406"/>
            <a:ext cx="1613565" cy="3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9561" y="1129656"/>
            <a:ext cx="11653523" cy="1768882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86"/>
              </a:spcAft>
              <a:buFontTx/>
              <a:buNone/>
              <a:defRPr sz="1961"/>
            </a:lvl2pPr>
            <a:lvl3pPr marL="224011" indent="0">
              <a:spcBef>
                <a:spcPts val="0"/>
              </a:spcBef>
              <a:spcAft>
                <a:spcPts val="686"/>
              </a:spcAft>
              <a:buNone/>
              <a:defRPr/>
            </a:lvl3pPr>
            <a:lvl4pPr marL="448021" indent="0">
              <a:spcBef>
                <a:spcPts val="0"/>
              </a:spcBef>
              <a:spcAft>
                <a:spcPts val="686"/>
              </a:spcAft>
              <a:buNone/>
              <a:defRPr/>
            </a:lvl4pPr>
            <a:lvl5pPr marL="672032" indent="0">
              <a:spcBef>
                <a:spcPts val="0"/>
              </a:spcBef>
              <a:spcAft>
                <a:spcPts val="686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7603399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237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33377"/>
            <a:ext cx="11653523" cy="165665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460242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lines 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1709548" cy="1373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696857"/>
            <a:ext cx="11653523" cy="47836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3735110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29657"/>
            <a:ext cx="11653523" cy="1797915"/>
          </a:xfrm>
        </p:spPr>
        <p:txBody>
          <a:bodyPr>
            <a:spAutoFit/>
          </a:bodyPr>
          <a:lstStyle>
            <a:lvl1pPr>
              <a:defRPr sz="35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187854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29657"/>
            <a:ext cx="11653523" cy="1797915"/>
          </a:xfrm>
        </p:spPr>
        <p:txBody>
          <a:bodyPr>
            <a:spAutoFit/>
          </a:bodyPr>
          <a:lstStyle>
            <a:lvl1pPr>
              <a:defRPr sz="352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787329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01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2965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2965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39365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2965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2965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03612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6" y="216852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51491" y="216852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69241" y="1133378"/>
            <a:ext cx="11653523" cy="4801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7114360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29656"/>
            <a:ext cx="5378548" cy="223108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29656"/>
            <a:ext cx="5378548" cy="223108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91377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29656"/>
            <a:ext cx="5378548" cy="223108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29656"/>
            <a:ext cx="5378548" cy="223108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40526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132068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10278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lang="en-US" sz="7054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04528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825866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177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824140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07198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6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824140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4134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50013"/>
          <a:stretch/>
        </p:blipFill>
        <p:spPr>
          <a:xfrm>
            <a:off x="6097556" y="0"/>
            <a:ext cx="6091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3" y="1217195"/>
            <a:ext cx="5378548" cy="1973570"/>
          </a:xfrm>
        </p:spPr>
        <p:txBody>
          <a:bodyPr>
            <a:spAutoFit/>
          </a:bodyPr>
          <a:lstStyle>
            <a:lvl1pPr>
              <a:defRPr sz="646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3139498472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l="50013"/>
          <a:stretch/>
        </p:blipFill>
        <p:spPr>
          <a:xfrm>
            <a:off x="6097556" y="0"/>
            <a:ext cx="6091954" cy="6868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3" y="1217195"/>
            <a:ext cx="5378548" cy="1973570"/>
          </a:xfrm>
        </p:spPr>
        <p:txBody>
          <a:bodyPr>
            <a:spAutoFit/>
          </a:bodyPr>
          <a:lstStyle>
            <a:lvl1pPr>
              <a:defRPr sz="646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095066" y="0"/>
            <a:ext cx="6094444" cy="6865757"/>
          </a:xfrm>
          <a:prstGeom prst="rect">
            <a:avLst/>
          </a:prstGeom>
          <a:solidFill>
            <a:srgbClr val="0078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93682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897781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066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24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9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29656"/>
            <a:ext cx="11653522" cy="1757176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0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8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27624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83306" y="5705878"/>
            <a:ext cx="11430542" cy="87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5736" tIns="140590" rIns="175736" bIns="140590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rgbClr val="002050"/>
                </a:solidFill>
              </a:rPr>
              <a:t>© 2016 Microsoft Corporation. All rights reserved. Microsoft, Windows, and other product names are or may be registered trademarks and/or trademarks in the U.S. and/or other countries.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rgbClr val="002050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rgbClr val="002050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rgbClr val="002050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848709114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83306" y="5705878"/>
            <a:ext cx="11430542" cy="87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5736" tIns="140590" rIns="175736" bIns="140590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rgbClr val="FFFFFF"/>
                </a:solidFill>
              </a:rPr>
              <a:t>© 2016 Microsoft Corporation. All rights reserved. Microsoft, Windows, and other product names are or may be registered trademarks and/or trademarks in the U.S. and/or other countries.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78693" y="3100388"/>
            <a:ext cx="3219548" cy="6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1192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6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32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2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989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989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09C1-8641-440A-A803-6428070983A1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1324-61F6-4F6C-ABD0-5736B5380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4591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1653523" cy="1913601"/>
          </a:xfrm>
        </p:spPr>
        <p:txBody>
          <a:bodyPr>
            <a:spAutoFit/>
          </a:bodyPr>
          <a:lstStyle>
            <a:lvl1pPr marL="0" indent="0">
              <a:buClr>
                <a:schemeClr val="bg1"/>
              </a:buClr>
              <a:buFontTx/>
              <a:buNone/>
              <a:defRPr>
                <a:solidFill>
                  <a:srgbClr val="0072C6"/>
                </a:solidFill>
              </a:defRPr>
            </a:lvl1pPr>
            <a:lvl2pPr marL="572058" indent="-236285">
              <a:buClr>
                <a:schemeClr val="bg1"/>
              </a:buClr>
              <a:buFont typeface="Symbol" panose="05050102010706020507" pitchFamily="18" charset="2"/>
              <a:buChar char="-"/>
              <a:defRPr/>
            </a:lvl2pPr>
            <a:lvl3pPr marL="783471" indent="-223849">
              <a:buClr>
                <a:schemeClr val="bg1"/>
              </a:buClr>
              <a:buFont typeface="Segoe UI" panose="020B0502040204020203" pitchFamily="34" charset="0"/>
              <a:buChar char="&gt;"/>
              <a:defRPr sz="2350"/>
            </a:lvl3pPr>
            <a:lvl4pPr marL="1007319" indent="-223849">
              <a:buClr>
                <a:schemeClr val="bg1"/>
              </a:buClr>
              <a:buFont typeface="Segoe UI" panose="020B0502040204020203" pitchFamily="34" charset="0"/>
              <a:buChar char="-"/>
              <a:defRPr sz="1959"/>
            </a:lvl4pPr>
            <a:lvl5pPr marL="1231168" indent="-223849">
              <a:buClr>
                <a:schemeClr val="bg1"/>
              </a:buClr>
              <a:buFont typeface="Arial" panose="020B0604020202020204" pitchFamily="34" charset="0"/>
              <a:buChar char="•"/>
              <a:defRPr sz="195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487849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498384" y="370307"/>
            <a:ext cx="6125570" cy="747127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313" dirty="0"/>
              <a:t>Microsoft Summit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038253" y="1025985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bg1"/>
                </a:solidFill>
              </a:rPr>
              <a:t>5 y 6 de </a:t>
            </a:r>
            <a:r>
              <a:rPr lang="en-US" sz="1961" dirty="0" err="1">
                <a:solidFill>
                  <a:schemeClr val="bg1"/>
                </a:solidFill>
              </a:rPr>
              <a:t>octubre</a:t>
            </a:r>
            <a:r>
              <a:rPr lang="en-US" sz="1961" dirty="0">
                <a:solidFill>
                  <a:schemeClr val="bg1"/>
                </a:solidFill>
              </a:rPr>
              <a:t>, 2016</a:t>
            </a: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48585" y="474736"/>
            <a:ext cx="1254995" cy="26913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bg1"/>
                </a:solidFill>
              </a:rPr>
              <a:t>#</a:t>
            </a:r>
            <a:r>
              <a:rPr lang="en-US" sz="1961" dirty="0" err="1">
                <a:solidFill>
                  <a:schemeClr val="bg1"/>
                </a:solidFill>
              </a:rPr>
              <a:t>TechSum</a:t>
            </a:r>
            <a:endParaRPr lang="en-US" sz="19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1142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3" pos="7546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1714548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714562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514025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48585" y="474736"/>
            <a:ext cx="1254995" cy="26913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bg1"/>
                </a:solidFill>
              </a:rPr>
              <a:t>#</a:t>
            </a:r>
            <a:r>
              <a:rPr lang="en-US" sz="1961" dirty="0" err="1">
                <a:solidFill>
                  <a:schemeClr val="bg1"/>
                </a:solidFill>
              </a:rPr>
              <a:t>TechSum</a:t>
            </a:r>
            <a:endParaRPr lang="en-US" sz="19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3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7788" y="1714548"/>
            <a:ext cx="6274974" cy="359258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647851" y="1714562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646232" y="3514025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48585" y="474736"/>
            <a:ext cx="1254995" cy="26913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bg1"/>
                </a:solidFill>
              </a:rPr>
              <a:t>#</a:t>
            </a:r>
            <a:r>
              <a:rPr lang="en-US" sz="1961" dirty="0" err="1">
                <a:solidFill>
                  <a:schemeClr val="bg1"/>
                </a:solidFill>
              </a:rPr>
              <a:t>TechSum</a:t>
            </a:r>
            <a:endParaRPr lang="en-US" sz="19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5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974"/>
            <a:ext cx="12192001" cy="68589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blackWhite">
          <a:xfrm>
            <a:off x="0" y="-483"/>
            <a:ext cx="12192000" cy="685848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3000"/>
                </a:srgbClr>
              </a:gs>
              <a:gs pos="59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1714548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714562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514025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00921" y="3478815"/>
            <a:ext cx="2241382" cy="12452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48585" y="474736"/>
            <a:ext cx="1254995" cy="26913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bg1"/>
                </a:solidFill>
              </a:rPr>
              <a:t>#</a:t>
            </a:r>
            <a:r>
              <a:rPr lang="en-US" sz="1961" dirty="0" err="1">
                <a:solidFill>
                  <a:schemeClr val="bg1"/>
                </a:solidFill>
              </a:rPr>
              <a:t>TechSum</a:t>
            </a:r>
            <a:endParaRPr lang="en-US" sz="19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-483"/>
            <a:ext cx="12191989" cy="68589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blackWhite">
          <a:xfrm>
            <a:off x="0" y="-483"/>
            <a:ext cx="12192000" cy="685848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3000"/>
                </a:srgbClr>
              </a:gs>
              <a:gs pos="59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5647788" y="1714548"/>
            <a:ext cx="6274974" cy="359258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647851" y="1714562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646232" y="3514025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79470" y="3478815"/>
            <a:ext cx="2241382" cy="12452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48585" y="474736"/>
            <a:ext cx="1254995" cy="26913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bg1"/>
                </a:solidFill>
              </a:rPr>
              <a:t>#</a:t>
            </a:r>
            <a:r>
              <a:rPr lang="en-US" sz="1961" dirty="0" err="1">
                <a:solidFill>
                  <a:schemeClr val="bg1"/>
                </a:solidFill>
              </a:rPr>
              <a:t>TechSum</a:t>
            </a:r>
            <a:endParaRPr lang="en-US" sz="19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-482"/>
            <a:ext cx="12191989" cy="685896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1714548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714562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67683" y="3514025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00921" y="3478815"/>
            <a:ext cx="2241382" cy="12452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48585" y="475530"/>
            <a:ext cx="1254995" cy="26754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bg1"/>
                </a:solidFill>
              </a:rPr>
              <a:t>#</a:t>
            </a:r>
            <a:r>
              <a:rPr lang="en-US" sz="1961" dirty="0" err="1">
                <a:solidFill>
                  <a:schemeClr val="bg1"/>
                </a:solidFill>
              </a:rPr>
              <a:t>TechSum</a:t>
            </a:r>
            <a:endParaRPr lang="en-US" sz="196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9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6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078D7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8286234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31248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51242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627528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791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89953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11884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82610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51098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 b="7768"/>
          <a:stretch/>
        </p:blipFill>
        <p:spPr>
          <a:xfrm>
            <a:off x="1" y="0"/>
            <a:ext cx="1218056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8979" y="888770"/>
            <a:ext cx="6424378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348980" y="1889073"/>
            <a:ext cx="6424378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tx1"/>
                </a:solidFill>
              </a:rPr>
              <a:t>#</a:t>
            </a:r>
            <a:r>
              <a:rPr lang="en-US" sz="1961" dirty="0" err="1">
                <a:solidFill>
                  <a:schemeClr val="tx1"/>
                </a:solidFill>
              </a:rPr>
              <a:t>TechSum</a:t>
            </a:r>
            <a:endParaRPr lang="en-US" sz="196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46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352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 b="7768"/>
          <a:stretch/>
        </p:blipFill>
        <p:spPr>
          <a:xfrm>
            <a:off x="1" y="0"/>
            <a:ext cx="12180564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5348979" y="888770"/>
            <a:ext cx="6424378" cy="995838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882" dirty="0"/>
              <a:t>Video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tx1"/>
                </a:solidFill>
              </a:rPr>
              <a:t>#</a:t>
            </a:r>
            <a:r>
              <a:rPr lang="en-US" sz="1961" dirty="0" err="1">
                <a:solidFill>
                  <a:schemeClr val="tx1"/>
                </a:solidFill>
              </a:rPr>
              <a:t>TechSum</a:t>
            </a:r>
            <a:endParaRPr lang="en-US" sz="196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28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97729448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 b="7768"/>
          <a:stretch/>
        </p:blipFill>
        <p:spPr>
          <a:xfrm>
            <a:off x="1" y="0"/>
            <a:ext cx="1218056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tx1"/>
                </a:solidFill>
              </a:rPr>
              <a:t>#</a:t>
            </a:r>
            <a:r>
              <a:rPr lang="en-US" sz="1961" dirty="0" err="1">
                <a:solidFill>
                  <a:schemeClr val="tx1"/>
                </a:solidFill>
              </a:rPr>
              <a:t>TechSum</a:t>
            </a:r>
            <a:endParaRPr lang="en-US" sz="196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14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 b="7768"/>
          <a:stretch/>
        </p:blipFill>
        <p:spPr>
          <a:xfrm>
            <a:off x="1" y="0"/>
            <a:ext cx="1218056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4183315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Gracias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408647" y="4832636"/>
            <a:ext cx="4412934" cy="464181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353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7887847" y="1212173"/>
            <a:ext cx="3454530" cy="724246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040594" y="6296710"/>
            <a:ext cx="3574500" cy="56129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solidFill>
                  <a:schemeClr val="tx1"/>
                </a:solidFill>
              </a:rPr>
              <a:t>#</a:t>
            </a:r>
            <a:r>
              <a:rPr lang="en-US" sz="1961" dirty="0" err="1">
                <a:solidFill>
                  <a:schemeClr val="tx1"/>
                </a:solidFill>
              </a:rPr>
              <a:t>TechSum</a:t>
            </a:r>
            <a:endParaRPr lang="en-US" sz="196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18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556" y="0"/>
            <a:ext cx="6124013" cy="685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2273254343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22173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112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552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042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4304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7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585" y="475530"/>
            <a:ext cx="1254995" cy="2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4972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585" y="47473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8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7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038788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8443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132573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74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3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709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05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93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95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3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99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8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97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73271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9814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80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268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4657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3124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275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099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9225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32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83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3600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0358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56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3010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3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15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560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6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829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97366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4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4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6" grpId="0"/>
      <p:bldP spid="6" grpId="1"/>
      <p:bldP spid="6" grpId="2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7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wo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036764"/>
            <a:ext cx="11188700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722534"/>
            <a:ext cx="12192000" cy="135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472722" y="6237744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036764"/>
            <a:ext cx="11188700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085886"/>
            <a:ext cx="11201400" cy="5127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subtitle 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722534"/>
            <a:ext cx="12192000" cy="135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472722" y="6237744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131"/>
            <a:ext cx="12233275" cy="691544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-3" y="1"/>
            <a:ext cx="11812267" cy="6865757"/>
          </a:xfrm>
          <a:prstGeom prst="rect">
            <a:avLst/>
          </a:prstGeom>
          <a:gradFill>
            <a:gsLst>
              <a:gs pos="55000">
                <a:srgbClr val="000000">
                  <a:lumMod val="0"/>
                  <a:alpha val="0"/>
                </a:srgbClr>
              </a:gs>
              <a:gs pos="100000">
                <a:srgbClr val="000000">
                  <a:lumMod val="0"/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479406"/>
            <a:ext cx="1613565" cy="34569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73908" y="2168524"/>
            <a:ext cx="6534881" cy="373062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26198"/>
            <a:ext cx="6395721" cy="2730282"/>
          </a:xfrm>
          <a:noFill/>
        </p:spPr>
        <p:txBody>
          <a:bodyPr lIns="146304" tIns="91440" rIns="146304" bIns="91440" anchor="t" anchorCtr="0"/>
          <a:lstStyle>
            <a:lvl1pPr>
              <a:defRPr sz="5798" spc="-98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20" y="4868777"/>
            <a:ext cx="6397340" cy="91226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8282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4432951"/>
            <a:ext cx="6273418" cy="123898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2340509"/>
          </a:xfrm>
          <a:noFill/>
        </p:spPr>
        <p:txBody>
          <a:bodyPr lIns="146304" tIns="91440" rIns="146304" bIns="91440" anchor="t" anchorCtr="0"/>
          <a:lstStyle>
            <a:lvl1pPr>
              <a:defRPr sz="579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479406"/>
            <a:ext cx="1613565" cy="3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6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9561" y="1129656"/>
            <a:ext cx="11653523" cy="1768882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86"/>
              </a:spcAft>
              <a:buFontTx/>
              <a:buNone/>
              <a:defRPr sz="1961"/>
            </a:lvl2pPr>
            <a:lvl3pPr marL="224011" indent="0">
              <a:spcBef>
                <a:spcPts val="0"/>
              </a:spcBef>
              <a:spcAft>
                <a:spcPts val="686"/>
              </a:spcAft>
              <a:buNone/>
              <a:defRPr/>
            </a:lvl3pPr>
            <a:lvl4pPr marL="448021" indent="0">
              <a:spcBef>
                <a:spcPts val="0"/>
              </a:spcBef>
              <a:spcAft>
                <a:spcPts val="686"/>
              </a:spcAft>
              <a:buNone/>
              <a:defRPr/>
            </a:lvl4pPr>
            <a:lvl5pPr marL="672032" indent="0">
              <a:spcBef>
                <a:spcPts val="0"/>
              </a:spcBef>
              <a:spcAft>
                <a:spcPts val="686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4189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237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33377"/>
            <a:ext cx="11653523" cy="165665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9473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00896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lines 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1709548" cy="1373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696857"/>
            <a:ext cx="11653523" cy="47836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48834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29657"/>
            <a:ext cx="11653523" cy="1797915"/>
          </a:xfrm>
        </p:spPr>
        <p:txBody>
          <a:bodyPr>
            <a:spAutoFit/>
          </a:bodyPr>
          <a:lstStyle>
            <a:lvl1pPr>
              <a:defRPr sz="35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30341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29657"/>
            <a:ext cx="11653523" cy="1797915"/>
          </a:xfrm>
        </p:spPr>
        <p:txBody>
          <a:bodyPr>
            <a:spAutoFit/>
          </a:bodyPr>
          <a:lstStyle>
            <a:lvl1pPr>
              <a:defRPr sz="352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00523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2965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2965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2990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2965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2965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3941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726" y="216852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51491" y="2168526"/>
            <a:ext cx="5378548" cy="22733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69241" y="1133378"/>
            <a:ext cx="11653523" cy="4801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160633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29656"/>
            <a:ext cx="5378548" cy="223108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29656"/>
            <a:ext cx="5378548" cy="223108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775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29656"/>
            <a:ext cx="5378548" cy="223108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29656"/>
            <a:ext cx="5378548" cy="223108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185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47477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3604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93767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lang="en-US" sz="7054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33300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825866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3431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824140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234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824140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275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5569" y="-17131"/>
            <a:ext cx="6107706" cy="6915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3" y="1217195"/>
            <a:ext cx="5378548" cy="1973570"/>
          </a:xfrm>
        </p:spPr>
        <p:txBody>
          <a:bodyPr>
            <a:spAutoFit/>
          </a:bodyPr>
          <a:lstStyle>
            <a:lvl1pPr>
              <a:defRPr sz="646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352236025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71930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902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16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558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29656"/>
            <a:ext cx="11653522" cy="1757176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0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8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2477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9781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83306" y="5705878"/>
            <a:ext cx="11430542" cy="87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5736" tIns="140590" rIns="175736" bIns="140590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chemeClr val="tx1"/>
                </a:solidFill>
              </a:rPr>
              <a:t>© 2016 Microsoft Corporation. All rights reserved. Microsoft, Windows, and other product names are or may be registered trademarks and/or trademarks in the U.S. and/or other countries.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chemeClr val="tx1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chemeClr val="tx1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chemeClr val="tx1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2155386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83306" y="5705878"/>
            <a:ext cx="11430542" cy="87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5736" tIns="140590" rIns="175736" bIns="140590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chemeClr val="bg1"/>
                </a:solidFill>
              </a:rPr>
              <a:t>© 2016 Microsoft Corporation. All rights reserved. Microsoft, Windows, and other product names are or may be registered trademarks and/or trademarks in the U.S. and/or other countries.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chemeClr val="bg1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chemeClr val="bg1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895337" fontAlgn="base">
              <a:lnSpc>
                <a:spcPts val="1153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1" dirty="0">
                <a:solidFill>
                  <a:schemeClr val="bg1"/>
                </a:solidFill>
              </a:rPr>
              <a:t>MICROSOFT MAKES NO WARRANTIES, EXPRESS, IMPLIED OR STATUTORY, AS TO THE INFORMATION IN THIS PRESENTATION.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78693" y="3100388"/>
            <a:ext cx="3219548" cy="6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41047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0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C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470411"/>
            <a:ext cx="1613876" cy="34576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0263456" y="291068"/>
            <a:ext cx="165930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AzureCon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6227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259"/>
          <p:cNvGrpSpPr/>
          <p:nvPr userDrawn="1"/>
        </p:nvGrpSpPr>
        <p:grpSpPr>
          <a:xfrm>
            <a:off x="-100703" y="0"/>
            <a:ext cx="12393406" cy="6969964"/>
            <a:chOff x="-102722" y="0"/>
            <a:chExt cx="12641920" cy="7108718"/>
          </a:xfrm>
        </p:grpSpPr>
        <p:sp>
          <p:nvSpPr>
            <p:cNvPr id="261" name="Rectangle 260"/>
            <p:cNvSpPr/>
            <p:nvPr/>
          </p:nvSpPr>
          <p:spPr bwMode="auto">
            <a:xfrm>
              <a:off x="0" y="0"/>
              <a:ext cx="12436475" cy="5949950"/>
            </a:xfrm>
            <a:prstGeom prst="rect">
              <a:avLst/>
            </a:prstGeom>
            <a:solidFill>
              <a:srgbClr val="032E4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46637" rIns="0" bIns="46637" anchor="ctr"/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261"/>
            <p:cNvSpPr/>
            <p:nvPr/>
          </p:nvSpPr>
          <p:spPr bwMode="auto">
            <a:xfrm>
              <a:off x="11399838" y="2357438"/>
              <a:ext cx="68262" cy="38100"/>
            </a:xfrm>
            <a:custGeom>
              <a:avLst/>
              <a:gdLst>
                <a:gd name="connsiteX0" fmla="*/ 0 w 69056"/>
                <a:gd name="connsiteY0" fmla="*/ 16668 h 38723"/>
                <a:gd name="connsiteX1" fmla="*/ 26194 w 69056"/>
                <a:gd name="connsiteY1" fmla="*/ 7143 h 38723"/>
                <a:gd name="connsiteX2" fmla="*/ 28575 w 69056"/>
                <a:gd name="connsiteY2" fmla="*/ 0 h 38723"/>
                <a:gd name="connsiteX3" fmla="*/ 30956 w 69056"/>
                <a:gd name="connsiteY3" fmla="*/ 7143 h 38723"/>
                <a:gd name="connsiteX4" fmla="*/ 33337 w 69056"/>
                <a:gd name="connsiteY4" fmla="*/ 38100 h 38723"/>
                <a:gd name="connsiteX5" fmla="*/ 35719 w 69056"/>
                <a:gd name="connsiteY5" fmla="*/ 28575 h 38723"/>
                <a:gd name="connsiteX6" fmla="*/ 42862 w 69056"/>
                <a:gd name="connsiteY6" fmla="*/ 23812 h 38723"/>
                <a:gd name="connsiteX7" fmla="*/ 69056 w 69056"/>
                <a:gd name="connsiteY7" fmla="*/ 19050 h 3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56" h="38723">
                  <a:moveTo>
                    <a:pt x="0" y="16668"/>
                  </a:moveTo>
                  <a:cubicBezTo>
                    <a:pt x="14329" y="14877"/>
                    <a:pt x="18768" y="18282"/>
                    <a:pt x="26194" y="7143"/>
                  </a:cubicBezTo>
                  <a:cubicBezTo>
                    <a:pt x="27586" y="5055"/>
                    <a:pt x="27781" y="2381"/>
                    <a:pt x="28575" y="0"/>
                  </a:cubicBezTo>
                  <a:cubicBezTo>
                    <a:pt x="29369" y="2381"/>
                    <a:pt x="30645" y="4653"/>
                    <a:pt x="30956" y="7143"/>
                  </a:cubicBezTo>
                  <a:cubicBezTo>
                    <a:pt x="32240" y="17413"/>
                    <a:pt x="31092" y="27997"/>
                    <a:pt x="33337" y="38100"/>
                  </a:cubicBezTo>
                  <a:cubicBezTo>
                    <a:pt x="34047" y="41295"/>
                    <a:pt x="33904" y="31298"/>
                    <a:pt x="35719" y="28575"/>
                  </a:cubicBezTo>
                  <a:cubicBezTo>
                    <a:pt x="37306" y="26194"/>
                    <a:pt x="40247" y="24974"/>
                    <a:pt x="42862" y="23812"/>
                  </a:cubicBezTo>
                  <a:cubicBezTo>
                    <a:pt x="56400" y="17795"/>
                    <a:pt x="55699" y="19050"/>
                    <a:pt x="69056" y="19050"/>
                  </a:cubicBezTo>
                </a:path>
              </a:pathLst>
            </a:cu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914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3593" y="93574"/>
              <a:ext cx="12436475" cy="5856376"/>
              <a:chOff x="3593" y="93574"/>
              <a:chExt cx="12436475" cy="5856376"/>
            </a:xfrm>
          </p:grpSpPr>
          <p:grpSp>
            <p:nvGrpSpPr>
              <p:cNvPr id="283" name="Group 282"/>
              <p:cNvGrpSpPr/>
              <p:nvPr/>
            </p:nvGrpSpPr>
            <p:grpSpPr>
              <a:xfrm>
                <a:off x="3593" y="4558560"/>
                <a:ext cx="12436475" cy="1391390"/>
                <a:chOff x="3593" y="4558560"/>
                <a:chExt cx="12436475" cy="1391390"/>
              </a:xfrm>
            </p:grpSpPr>
            <p:sp>
              <p:nvSpPr>
                <p:cNvPr id="458" name="Rectangle 457"/>
                <p:cNvSpPr/>
                <p:nvPr/>
              </p:nvSpPr>
              <p:spPr bwMode="auto">
                <a:xfrm>
                  <a:off x="3593" y="4558560"/>
                  <a:ext cx="12436475" cy="1391390"/>
                </a:xfrm>
                <a:prstGeom prst="rect">
                  <a:avLst/>
                </a:prstGeom>
                <a:solidFill>
                  <a:srgbClr val="0072C6">
                    <a:lumMod val="75000"/>
                  </a:srgbClr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179285" tIns="91440" rIns="179285" bIns="143428"/>
                <a:lstStyle/>
                <a:p>
                  <a:pPr marL="0" marR="0" lvl="0" indent="0" algn="ctr" defTabSz="895923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72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Infrastructure services</a:t>
                  </a:r>
                </a:p>
              </p:txBody>
            </p:sp>
            <p:grpSp>
              <p:nvGrpSpPr>
                <p:cNvPr id="459" name="Group 458"/>
                <p:cNvGrpSpPr/>
                <p:nvPr/>
              </p:nvGrpSpPr>
              <p:grpSpPr>
                <a:xfrm>
                  <a:off x="3067844" y="4930775"/>
                  <a:ext cx="2834641" cy="790575"/>
                  <a:chOff x="3078280" y="4930775"/>
                  <a:chExt cx="2834641" cy="790575"/>
                </a:xfrm>
              </p:grpSpPr>
              <p:sp>
                <p:nvSpPr>
                  <p:cNvPr id="507" name="Rectangle 506"/>
                  <p:cNvSpPr/>
                  <p:nvPr/>
                </p:nvSpPr>
                <p:spPr bwMode="auto">
                  <a:xfrm>
                    <a:off x="3078280" y="4930775"/>
                    <a:ext cx="2834640" cy="790575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Network attached storage</a:t>
                    </a:r>
                  </a:p>
                </p:txBody>
              </p:sp>
              <p:grpSp>
                <p:nvGrpSpPr>
                  <p:cNvPr id="508" name="Group 507"/>
                  <p:cNvGrpSpPr/>
                  <p:nvPr/>
                </p:nvGrpSpPr>
                <p:grpSpPr>
                  <a:xfrm>
                    <a:off x="3141325" y="5190883"/>
                    <a:ext cx="920051" cy="363782"/>
                    <a:chOff x="3141325" y="5190883"/>
                    <a:chExt cx="920051" cy="363782"/>
                  </a:xfrm>
                </p:grpSpPr>
                <p:sp>
                  <p:nvSpPr>
                    <p:cNvPr id="515" name="Rectangle 514"/>
                    <p:cNvSpPr/>
                    <p:nvPr/>
                  </p:nvSpPr>
                  <p:spPr bwMode="auto">
                    <a:xfrm>
                      <a:off x="3399149" y="5190883"/>
                      <a:ext cx="662227" cy="363782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BLOB 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storage</a:t>
                      </a:r>
                    </a:p>
                  </p:txBody>
                </p:sp>
                <p:pic>
                  <p:nvPicPr>
                    <p:cNvPr id="516" name="Picture 231" descr="Storage blob.png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41325" y="5253461"/>
                      <a:ext cx="247650" cy="2460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509" name="Group 508"/>
                  <p:cNvGrpSpPr/>
                  <p:nvPr/>
                </p:nvGrpSpPr>
                <p:grpSpPr>
                  <a:xfrm>
                    <a:off x="4130780" y="5194673"/>
                    <a:ext cx="817562" cy="363782"/>
                    <a:chOff x="4079535" y="5194673"/>
                    <a:chExt cx="817562" cy="363782"/>
                  </a:xfrm>
                </p:grpSpPr>
                <p:sp>
                  <p:nvSpPr>
                    <p:cNvPr id="513" name="Rectangle 512"/>
                    <p:cNvSpPr/>
                    <p:nvPr/>
                  </p:nvSpPr>
                  <p:spPr bwMode="auto">
                    <a:xfrm>
                      <a:off x="4351381" y="5194673"/>
                      <a:ext cx="545716" cy="363782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Azure 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files</a:t>
                      </a:r>
                    </a:p>
                  </p:txBody>
                </p:sp>
                <p:pic>
                  <p:nvPicPr>
                    <p:cNvPr id="514" name="Picture 232" descr="Storage blob.png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079535" y="5253461"/>
                      <a:ext cx="247650" cy="2460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510" name="Group 509"/>
                  <p:cNvGrpSpPr/>
                  <p:nvPr/>
                </p:nvGrpSpPr>
                <p:grpSpPr>
                  <a:xfrm>
                    <a:off x="5017746" y="5193643"/>
                    <a:ext cx="895175" cy="363782"/>
                    <a:chOff x="5017746" y="5193643"/>
                    <a:chExt cx="895175" cy="363782"/>
                  </a:xfrm>
                </p:grpSpPr>
                <p:sp>
                  <p:nvSpPr>
                    <p:cNvPr id="511" name="Rectangle 510"/>
                    <p:cNvSpPr/>
                    <p:nvPr/>
                  </p:nvSpPr>
                  <p:spPr bwMode="auto">
                    <a:xfrm>
                      <a:off x="5292049" y="5193643"/>
                      <a:ext cx="620872" cy="363782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Premium storage</a:t>
                      </a:r>
                    </a:p>
                  </p:txBody>
                </p:sp>
                <p:pic>
                  <p:nvPicPr>
                    <p:cNvPr id="512" name="Picture 233" descr="Storage blob.png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017746" y="5253461"/>
                      <a:ext cx="247650" cy="2460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460" name="Group 459"/>
                <p:cNvGrpSpPr/>
                <p:nvPr/>
              </p:nvGrpSpPr>
              <p:grpSpPr>
                <a:xfrm>
                  <a:off x="112714" y="4930775"/>
                  <a:ext cx="2834640" cy="788988"/>
                  <a:chOff x="112714" y="4930775"/>
                  <a:chExt cx="2834640" cy="788988"/>
                </a:xfrm>
              </p:grpSpPr>
              <p:sp>
                <p:nvSpPr>
                  <p:cNvPr id="484" name="Rectangle 483"/>
                  <p:cNvSpPr/>
                  <p:nvPr/>
                </p:nvSpPr>
                <p:spPr bwMode="auto">
                  <a:xfrm>
                    <a:off x="112714" y="4930775"/>
                    <a:ext cx="2834640" cy="788988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Virtual machines</a:t>
                    </a:r>
                  </a:p>
                </p:txBody>
              </p:sp>
              <p:grpSp>
                <p:nvGrpSpPr>
                  <p:cNvPr id="485" name="Group 484"/>
                  <p:cNvGrpSpPr/>
                  <p:nvPr/>
                </p:nvGrpSpPr>
                <p:grpSpPr>
                  <a:xfrm>
                    <a:off x="187325" y="5256095"/>
                    <a:ext cx="884604" cy="261937"/>
                    <a:chOff x="187325" y="5256095"/>
                    <a:chExt cx="884604" cy="261937"/>
                  </a:xfrm>
                </p:grpSpPr>
                <p:sp>
                  <p:nvSpPr>
                    <p:cNvPr id="505" name="Rectangle 504"/>
                    <p:cNvSpPr/>
                    <p:nvPr/>
                  </p:nvSpPr>
                  <p:spPr bwMode="auto">
                    <a:xfrm>
                      <a:off x="447675" y="5267270"/>
                      <a:ext cx="624254" cy="239587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Windows</a:t>
                      </a:r>
                    </a:p>
                  </p:txBody>
                </p:sp>
                <p:pic>
                  <p:nvPicPr>
                    <p:cNvPr id="506" name="Picture 234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7325" y="5256095"/>
                      <a:ext cx="260350" cy="2619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86" name="Group 485"/>
                  <p:cNvGrpSpPr/>
                  <p:nvPr/>
                </p:nvGrpSpPr>
                <p:grpSpPr>
                  <a:xfrm>
                    <a:off x="1136161" y="5256095"/>
                    <a:ext cx="757144" cy="261937"/>
                    <a:chOff x="1257901" y="5256095"/>
                    <a:chExt cx="757144" cy="261937"/>
                  </a:xfrm>
                </p:grpSpPr>
                <p:sp>
                  <p:nvSpPr>
                    <p:cNvPr id="503" name="Rectangle 502"/>
                    <p:cNvSpPr/>
                    <p:nvPr/>
                  </p:nvSpPr>
                  <p:spPr bwMode="auto">
                    <a:xfrm>
                      <a:off x="1518893" y="5265121"/>
                      <a:ext cx="496152" cy="21810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Linux</a:t>
                      </a:r>
                    </a:p>
                  </p:txBody>
                </p:sp>
                <p:pic>
                  <p:nvPicPr>
                    <p:cNvPr id="504" name="Picture 395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57901" y="5256095"/>
                      <a:ext cx="261938" cy="2619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87" name="Group 486"/>
                  <p:cNvGrpSpPr/>
                  <p:nvPr/>
                </p:nvGrpSpPr>
                <p:grpSpPr>
                  <a:xfrm>
                    <a:off x="1957537" y="5259936"/>
                    <a:ext cx="934983" cy="239587"/>
                    <a:chOff x="1957537" y="5267270"/>
                    <a:chExt cx="934983" cy="239587"/>
                  </a:xfrm>
                </p:grpSpPr>
                <p:sp>
                  <p:nvSpPr>
                    <p:cNvPr id="488" name="Rectangle 487"/>
                    <p:cNvSpPr/>
                    <p:nvPr/>
                  </p:nvSpPr>
                  <p:spPr bwMode="auto">
                    <a:xfrm>
                      <a:off x="2190273" y="5267270"/>
                      <a:ext cx="702247" cy="239587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Containers</a:t>
                      </a:r>
                    </a:p>
                  </p:txBody>
                </p:sp>
                <p:grpSp>
                  <p:nvGrpSpPr>
                    <p:cNvPr id="489" name="Group 4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57537" y="5302132"/>
                      <a:ext cx="220663" cy="169862"/>
                      <a:chOff x="1410342" y="5288934"/>
                      <a:chExt cx="294653" cy="226942"/>
                    </a:xfrm>
                  </p:grpSpPr>
                  <p:grpSp>
                    <p:nvGrpSpPr>
                      <p:cNvPr id="490" name="Group 489"/>
                      <p:cNvGrpSpPr/>
                      <p:nvPr/>
                    </p:nvGrpSpPr>
                    <p:grpSpPr>
                      <a:xfrm>
                        <a:off x="1428991" y="5308456"/>
                        <a:ext cx="97032" cy="104039"/>
                        <a:chOff x="1286878" y="3925073"/>
                        <a:chExt cx="291844" cy="312918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500" name="Diamond 499"/>
                        <p:cNvSpPr/>
                        <p:nvPr/>
                      </p:nvSpPr>
                      <p:spPr bwMode="auto">
                        <a:xfrm rot="19690132">
                          <a:off x="1286878" y="3991205"/>
                          <a:ext cx="148048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899860" lon="21583921" rev="2154000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501" name="Diamond 500"/>
                        <p:cNvSpPr/>
                        <p:nvPr/>
                      </p:nvSpPr>
                      <p:spPr bwMode="auto">
                        <a:xfrm rot="1935408">
                          <a:off x="1424781" y="3991343"/>
                          <a:ext cx="153941" cy="246648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502" name="Diamond 501"/>
                        <p:cNvSpPr/>
                        <p:nvPr/>
                      </p:nvSpPr>
                      <p:spPr bwMode="auto">
                        <a:xfrm rot="5400000">
                          <a:off x="1355358" y="3879251"/>
                          <a:ext cx="153941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21599979" lon="2400000" rev="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491" name="Rounded Rectangle 490"/>
                      <p:cNvSpPr/>
                      <p:nvPr/>
                    </p:nvSpPr>
                    <p:spPr bwMode="auto">
                      <a:xfrm>
                        <a:off x="1410342" y="5288934"/>
                        <a:ext cx="294653" cy="226942"/>
                      </a:xfrm>
                      <a:prstGeom prst="roundRect">
                        <a:avLst>
                          <a:gd name="adj" fmla="val 9184"/>
                        </a:avLst>
                      </a:prstGeom>
                      <a:noFill/>
                      <a:ln w="19050" cap="flat" cmpd="sng" algn="ctr">
                        <a:solidFill>
                          <a:srgbClr val="FFFFFF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82880" tIns="146304" rIns="182880" bIns="146304"/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grpSp>
                    <p:nvGrpSpPr>
                      <p:cNvPr id="492" name="Group 491"/>
                      <p:cNvGrpSpPr/>
                      <p:nvPr/>
                    </p:nvGrpSpPr>
                    <p:grpSpPr>
                      <a:xfrm>
                        <a:off x="1573839" y="5308987"/>
                        <a:ext cx="97032" cy="104039"/>
                        <a:chOff x="1286878" y="3925073"/>
                        <a:chExt cx="291844" cy="312918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497" name="Diamond 496"/>
                        <p:cNvSpPr/>
                        <p:nvPr/>
                      </p:nvSpPr>
                      <p:spPr bwMode="auto">
                        <a:xfrm rot="19690132">
                          <a:off x="1286878" y="3991205"/>
                          <a:ext cx="148048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899860" lon="21583921" rev="2154000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498" name="Diamond 497"/>
                        <p:cNvSpPr/>
                        <p:nvPr/>
                      </p:nvSpPr>
                      <p:spPr bwMode="auto">
                        <a:xfrm rot="1935408">
                          <a:off x="1424781" y="3991343"/>
                          <a:ext cx="153941" cy="246648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499" name="Diamond 498"/>
                        <p:cNvSpPr/>
                        <p:nvPr/>
                      </p:nvSpPr>
                      <p:spPr bwMode="auto">
                        <a:xfrm rot="5400000">
                          <a:off x="1355358" y="3879251"/>
                          <a:ext cx="153941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21599979" lon="2400000" rev="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493" name="Group 492"/>
                      <p:cNvGrpSpPr/>
                      <p:nvPr/>
                    </p:nvGrpSpPr>
                    <p:grpSpPr>
                      <a:xfrm>
                        <a:off x="1505369" y="5390438"/>
                        <a:ext cx="97032" cy="104039"/>
                        <a:chOff x="1286878" y="3925073"/>
                        <a:chExt cx="291844" cy="312918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494" name="Diamond 493"/>
                        <p:cNvSpPr/>
                        <p:nvPr/>
                      </p:nvSpPr>
                      <p:spPr bwMode="auto">
                        <a:xfrm rot="19690132">
                          <a:off x="1286878" y="3991205"/>
                          <a:ext cx="148048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899860" lon="21583921" rev="2154000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495" name="Diamond 494"/>
                        <p:cNvSpPr/>
                        <p:nvPr/>
                      </p:nvSpPr>
                      <p:spPr bwMode="auto">
                        <a:xfrm rot="1935408">
                          <a:off x="1424781" y="3991343"/>
                          <a:ext cx="153941" cy="246648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496" name="Diamond 495"/>
                        <p:cNvSpPr/>
                        <p:nvPr/>
                      </p:nvSpPr>
                      <p:spPr bwMode="auto">
                        <a:xfrm rot="5400000">
                          <a:off x="1355358" y="3879251"/>
                          <a:ext cx="153941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21599979" lon="2400000" rev="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461" name="Group 460"/>
                <p:cNvGrpSpPr/>
                <p:nvPr/>
              </p:nvGrpSpPr>
              <p:grpSpPr>
                <a:xfrm>
                  <a:off x="6022975" y="4930775"/>
                  <a:ext cx="6292850" cy="790575"/>
                  <a:chOff x="6022975" y="4930775"/>
                  <a:chExt cx="6292850" cy="790575"/>
                </a:xfrm>
              </p:grpSpPr>
              <p:sp>
                <p:nvSpPr>
                  <p:cNvPr id="462" name="Rectangle 461"/>
                  <p:cNvSpPr/>
                  <p:nvPr/>
                </p:nvSpPr>
                <p:spPr bwMode="auto">
                  <a:xfrm>
                    <a:off x="6022975" y="4930775"/>
                    <a:ext cx="6292850" cy="790575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Software defined networking</a:t>
                    </a:r>
                  </a:p>
                </p:txBody>
              </p:sp>
              <p:grpSp>
                <p:nvGrpSpPr>
                  <p:cNvPr id="463" name="Group 462"/>
                  <p:cNvGrpSpPr/>
                  <p:nvPr/>
                </p:nvGrpSpPr>
                <p:grpSpPr>
                  <a:xfrm>
                    <a:off x="6120092" y="5210907"/>
                    <a:ext cx="838654" cy="346518"/>
                    <a:chOff x="6120092" y="5210907"/>
                    <a:chExt cx="838654" cy="346518"/>
                  </a:xfrm>
                </p:grpSpPr>
                <p:sp>
                  <p:nvSpPr>
                    <p:cNvPr id="482" name="Rectangle 481"/>
                    <p:cNvSpPr/>
                    <p:nvPr/>
                  </p:nvSpPr>
                  <p:spPr bwMode="auto">
                    <a:xfrm>
                      <a:off x="6388100" y="5210907"/>
                      <a:ext cx="570646" cy="346518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Virtual network</a:t>
                      </a:r>
                    </a:p>
                  </p:txBody>
                </p:sp>
                <p:pic>
                  <p:nvPicPr>
                    <p:cNvPr id="483" name="Picture 226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20092" y="5242269"/>
                      <a:ext cx="268287" cy="268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4" name="Group 463"/>
                  <p:cNvGrpSpPr/>
                  <p:nvPr/>
                </p:nvGrpSpPr>
                <p:grpSpPr>
                  <a:xfrm>
                    <a:off x="8599909" y="5210661"/>
                    <a:ext cx="854686" cy="346764"/>
                    <a:chOff x="8608651" y="5210661"/>
                    <a:chExt cx="854686" cy="346764"/>
                  </a:xfrm>
                </p:grpSpPr>
                <p:sp>
                  <p:nvSpPr>
                    <p:cNvPr id="480" name="Rectangle 479"/>
                    <p:cNvSpPr/>
                    <p:nvPr/>
                  </p:nvSpPr>
                  <p:spPr bwMode="auto">
                    <a:xfrm>
                      <a:off x="8913208" y="5210661"/>
                      <a:ext cx="550129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Express</a:t>
                      </a:r>
                    </a:p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route</a:t>
                      </a:r>
                    </a:p>
                  </p:txBody>
                </p:sp>
                <p:pic>
                  <p:nvPicPr>
                    <p:cNvPr id="481" name="Picture 227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608651" y="5234771"/>
                      <a:ext cx="285077" cy="28328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5" name="Group 464"/>
                  <p:cNvGrpSpPr/>
                  <p:nvPr/>
                </p:nvGrpSpPr>
                <p:grpSpPr>
                  <a:xfrm>
                    <a:off x="9499896" y="5210661"/>
                    <a:ext cx="856833" cy="346764"/>
                    <a:chOff x="9542661" y="5210661"/>
                    <a:chExt cx="856833" cy="346764"/>
                  </a:xfrm>
                </p:grpSpPr>
                <p:sp>
                  <p:nvSpPr>
                    <p:cNvPr id="478" name="Rectangle 477"/>
                    <p:cNvSpPr/>
                    <p:nvPr/>
                  </p:nvSpPr>
                  <p:spPr bwMode="auto">
                    <a:xfrm>
                      <a:off x="9773921" y="5210661"/>
                      <a:ext cx="625573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Traffic Manager</a:t>
                      </a:r>
                    </a:p>
                  </p:txBody>
                </p:sp>
                <p:pic>
                  <p:nvPicPr>
                    <p:cNvPr id="479" name="Picture 8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542661" y="5271638"/>
                      <a:ext cx="211137" cy="2095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6" name="Group 465"/>
                  <p:cNvGrpSpPr/>
                  <p:nvPr/>
                </p:nvGrpSpPr>
                <p:grpSpPr>
                  <a:xfrm>
                    <a:off x="11270141" y="5210661"/>
                    <a:ext cx="985359" cy="346764"/>
                    <a:chOff x="11270141" y="5210661"/>
                    <a:chExt cx="985359" cy="346764"/>
                  </a:xfrm>
                </p:grpSpPr>
                <p:sp>
                  <p:nvSpPr>
                    <p:cNvPr id="476" name="Rectangle 475"/>
                    <p:cNvSpPr/>
                    <p:nvPr/>
                  </p:nvSpPr>
                  <p:spPr bwMode="auto">
                    <a:xfrm>
                      <a:off x="11524599" y="5210661"/>
                      <a:ext cx="730901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Application Gateway</a:t>
                      </a:r>
                    </a:p>
                  </p:txBody>
                </p:sp>
                <p:sp>
                  <p:nvSpPr>
                    <p:cNvPr id="477" name="Freeform 476"/>
                    <p:cNvSpPr/>
                    <p:nvPr/>
                  </p:nvSpPr>
                  <p:spPr bwMode="auto">
                    <a:xfrm rot="2700000">
                      <a:off x="11270140" y="5281957"/>
                      <a:ext cx="188913" cy="188912"/>
                    </a:xfrm>
                    <a:custGeom>
                      <a:avLst/>
                      <a:gdLst>
                        <a:gd name="connsiteX0" fmla="*/ 314803 w 613867"/>
                        <a:gd name="connsiteY0" fmla="*/ 374281 h 613867"/>
                        <a:gd name="connsiteX1" fmla="*/ 390557 w 613867"/>
                        <a:gd name="connsiteY1" fmla="*/ 450035 h 613867"/>
                        <a:gd name="connsiteX2" fmla="*/ 330696 w 613867"/>
                        <a:gd name="connsiteY2" fmla="*/ 509896 h 613867"/>
                        <a:gd name="connsiteX3" fmla="*/ 507842 w 613867"/>
                        <a:gd name="connsiteY3" fmla="*/ 504902 h 613867"/>
                        <a:gd name="connsiteX4" fmla="*/ 512837 w 613867"/>
                        <a:gd name="connsiteY4" fmla="*/ 327756 h 613867"/>
                        <a:gd name="connsiteX5" fmla="*/ 452975 w 613867"/>
                        <a:gd name="connsiteY5" fmla="*/ 387617 h 613867"/>
                        <a:gd name="connsiteX6" fmla="*/ 377221 w 613867"/>
                        <a:gd name="connsiteY6" fmla="*/ 311863 h 613867"/>
                        <a:gd name="connsiteX7" fmla="*/ 367619 w 613867"/>
                        <a:gd name="connsiteY7" fmla="*/ 63753 h 613867"/>
                        <a:gd name="connsiteX8" fmla="*/ 372612 w 613867"/>
                        <a:gd name="connsiteY8" fmla="*/ 240900 h 613867"/>
                        <a:gd name="connsiteX9" fmla="*/ 549761 w 613867"/>
                        <a:gd name="connsiteY9" fmla="*/ 245895 h 613867"/>
                        <a:gd name="connsiteX10" fmla="*/ 489898 w 613867"/>
                        <a:gd name="connsiteY10" fmla="*/ 186033 h 613867"/>
                        <a:gd name="connsiteX11" fmla="*/ 565652 w 613867"/>
                        <a:gd name="connsiteY11" fmla="*/ 110279 h 613867"/>
                        <a:gd name="connsiteX12" fmla="*/ 503234 w 613867"/>
                        <a:gd name="connsiteY12" fmla="*/ 47861 h 613867"/>
                        <a:gd name="connsiteX13" fmla="*/ 427480 w 613867"/>
                        <a:gd name="connsiteY13" fmla="*/ 123615 h 613867"/>
                        <a:gd name="connsiteX14" fmla="*/ 60550 w 613867"/>
                        <a:gd name="connsiteY14" fmla="*/ 370823 h 613867"/>
                        <a:gd name="connsiteX15" fmla="*/ 120411 w 613867"/>
                        <a:gd name="connsiteY15" fmla="*/ 430684 h 613867"/>
                        <a:gd name="connsiteX16" fmla="*/ 44657 w 613867"/>
                        <a:gd name="connsiteY16" fmla="*/ 506438 h 613867"/>
                        <a:gd name="connsiteX17" fmla="*/ 107075 w 613867"/>
                        <a:gd name="connsiteY17" fmla="*/ 568856 h 613867"/>
                        <a:gd name="connsiteX18" fmla="*/ 182829 w 613867"/>
                        <a:gd name="connsiteY18" fmla="*/ 493102 h 613867"/>
                        <a:gd name="connsiteX19" fmla="*/ 242691 w 613867"/>
                        <a:gd name="connsiteY19" fmla="*/ 552964 h 613867"/>
                        <a:gd name="connsiteX20" fmla="*/ 237696 w 613867"/>
                        <a:gd name="connsiteY20" fmla="*/ 375818 h 613867"/>
                        <a:gd name="connsiteX21" fmla="*/ 104519 w 613867"/>
                        <a:gd name="connsiteY21" fmla="*/ 101580 h 613867"/>
                        <a:gd name="connsiteX22" fmla="*/ 99524 w 613867"/>
                        <a:gd name="connsiteY22" fmla="*/ 278727 h 613867"/>
                        <a:gd name="connsiteX23" fmla="*/ 159386 w 613867"/>
                        <a:gd name="connsiteY23" fmla="*/ 218865 h 613867"/>
                        <a:gd name="connsiteX24" fmla="*/ 235140 w 613867"/>
                        <a:gd name="connsiteY24" fmla="*/ 294619 h 613867"/>
                        <a:gd name="connsiteX25" fmla="*/ 297558 w 613867"/>
                        <a:gd name="connsiteY25" fmla="*/ 232201 h 613867"/>
                        <a:gd name="connsiteX26" fmla="*/ 221804 w 613867"/>
                        <a:gd name="connsiteY26" fmla="*/ 156447 h 613867"/>
                        <a:gd name="connsiteX27" fmla="*/ 281665 w 613867"/>
                        <a:gd name="connsiteY27" fmla="*/ 96586 h 613867"/>
                        <a:gd name="connsiteX28" fmla="*/ 29967 w 613867"/>
                        <a:gd name="connsiteY28" fmla="*/ 29967 h 613867"/>
                        <a:gd name="connsiteX29" fmla="*/ 102313 w 613867"/>
                        <a:gd name="connsiteY29" fmla="*/ 0 h 613867"/>
                        <a:gd name="connsiteX30" fmla="*/ 511554 w 613867"/>
                        <a:gd name="connsiteY30" fmla="*/ 0 h 613867"/>
                        <a:gd name="connsiteX31" fmla="*/ 613867 w 613867"/>
                        <a:gd name="connsiteY31" fmla="*/ 102313 h 613867"/>
                        <a:gd name="connsiteX32" fmla="*/ 613867 w 613867"/>
                        <a:gd name="connsiteY32" fmla="*/ 511554 h 613867"/>
                        <a:gd name="connsiteX33" fmla="*/ 511554 w 613867"/>
                        <a:gd name="connsiteY33" fmla="*/ 613867 h 613867"/>
                        <a:gd name="connsiteX34" fmla="*/ 102313 w 613867"/>
                        <a:gd name="connsiteY34" fmla="*/ 613867 h 613867"/>
                        <a:gd name="connsiteX35" fmla="*/ 0 w 613867"/>
                        <a:gd name="connsiteY35" fmla="*/ 511554 h 613867"/>
                        <a:gd name="connsiteX36" fmla="*/ 0 w 613867"/>
                        <a:gd name="connsiteY36" fmla="*/ 102313 h 613867"/>
                        <a:gd name="connsiteX37" fmla="*/ 29967 w 613867"/>
                        <a:gd name="connsiteY37" fmla="*/ 29967 h 6138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</a:cxnLst>
                      <a:rect l="l" t="t" r="r" b="b"/>
                      <a:pathLst>
                        <a:path w="613867" h="613867">
                          <a:moveTo>
                            <a:pt x="314803" y="374281"/>
                          </a:moveTo>
                          <a:lnTo>
                            <a:pt x="390557" y="450035"/>
                          </a:lnTo>
                          <a:lnTo>
                            <a:pt x="330696" y="509896"/>
                          </a:lnTo>
                          <a:lnTo>
                            <a:pt x="507842" y="504902"/>
                          </a:lnTo>
                          <a:lnTo>
                            <a:pt x="512837" y="327756"/>
                          </a:lnTo>
                          <a:lnTo>
                            <a:pt x="452975" y="387617"/>
                          </a:lnTo>
                          <a:lnTo>
                            <a:pt x="377221" y="311863"/>
                          </a:lnTo>
                          <a:close/>
                          <a:moveTo>
                            <a:pt x="367619" y="63753"/>
                          </a:moveTo>
                          <a:lnTo>
                            <a:pt x="372612" y="240900"/>
                          </a:lnTo>
                          <a:lnTo>
                            <a:pt x="549761" y="245895"/>
                          </a:lnTo>
                          <a:lnTo>
                            <a:pt x="489898" y="186033"/>
                          </a:lnTo>
                          <a:lnTo>
                            <a:pt x="565652" y="110279"/>
                          </a:lnTo>
                          <a:lnTo>
                            <a:pt x="503234" y="47861"/>
                          </a:lnTo>
                          <a:lnTo>
                            <a:pt x="427480" y="123615"/>
                          </a:lnTo>
                          <a:close/>
                          <a:moveTo>
                            <a:pt x="60550" y="370823"/>
                          </a:moveTo>
                          <a:lnTo>
                            <a:pt x="120411" y="430684"/>
                          </a:lnTo>
                          <a:lnTo>
                            <a:pt x="44657" y="506438"/>
                          </a:lnTo>
                          <a:lnTo>
                            <a:pt x="107075" y="568856"/>
                          </a:lnTo>
                          <a:lnTo>
                            <a:pt x="182829" y="493102"/>
                          </a:lnTo>
                          <a:lnTo>
                            <a:pt x="242691" y="552964"/>
                          </a:lnTo>
                          <a:lnTo>
                            <a:pt x="237696" y="375818"/>
                          </a:lnTo>
                          <a:close/>
                          <a:moveTo>
                            <a:pt x="104519" y="101580"/>
                          </a:moveTo>
                          <a:lnTo>
                            <a:pt x="99524" y="278727"/>
                          </a:lnTo>
                          <a:lnTo>
                            <a:pt x="159386" y="218865"/>
                          </a:lnTo>
                          <a:lnTo>
                            <a:pt x="235140" y="294619"/>
                          </a:lnTo>
                          <a:lnTo>
                            <a:pt x="297558" y="232201"/>
                          </a:lnTo>
                          <a:lnTo>
                            <a:pt x="221804" y="156447"/>
                          </a:lnTo>
                          <a:lnTo>
                            <a:pt x="281665" y="96586"/>
                          </a:lnTo>
                          <a:close/>
                          <a:moveTo>
                            <a:pt x="29967" y="29967"/>
                          </a:moveTo>
                          <a:cubicBezTo>
                            <a:pt x="48482" y="11452"/>
                            <a:pt x="74060" y="0"/>
                            <a:pt x="102313" y="0"/>
                          </a:cubicBezTo>
                          <a:lnTo>
                            <a:pt x="511554" y="0"/>
                          </a:lnTo>
                          <a:cubicBezTo>
                            <a:pt x="568060" y="0"/>
                            <a:pt x="613867" y="45807"/>
                            <a:pt x="613867" y="102313"/>
                          </a:cubicBezTo>
                          <a:lnTo>
                            <a:pt x="613867" y="511554"/>
                          </a:lnTo>
                          <a:cubicBezTo>
                            <a:pt x="613867" y="568060"/>
                            <a:pt x="568060" y="613867"/>
                            <a:pt x="511554" y="613867"/>
                          </a:cubicBezTo>
                          <a:lnTo>
                            <a:pt x="102313" y="613867"/>
                          </a:lnTo>
                          <a:cubicBezTo>
                            <a:pt x="45807" y="613867"/>
                            <a:pt x="0" y="568060"/>
                            <a:pt x="0" y="511554"/>
                          </a:cubicBezTo>
                          <a:lnTo>
                            <a:pt x="0" y="102313"/>
                          </a:lnTo>
                          <a:cubicBezTo>
                            <a:pt x="0" y="74060"/>
                            <a:pt x="11452" y="48482"/>
                            <a:pt x="29967" y="2996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467" name="Group 466"/>
                  <p:cNvGrpSpPr/>
                  <p:nvPr/>
                </p:nvGrpSpPr>
                <p:grpSpPr>
                  <a:xfrm>
                    <a:off x="7897520" y="5210661"/>
                    <a:ext cx="657088" cy="346764"/>
                    <a:chOff x="7872239" y="5210661"/>
                    <a:chExt cx="657088" cy="346764"/>
                  </a:xfrm>
                </p:grpSpPr>
                <p:sp>
                  <p:nvSpPr>
                    <p:cNvPr id="474" name="Rectangle 473"/>
                    <p:cNvSpPr/>
                    <p:nvPr/>
                  </p:nvSpPr>
                  <p:spPr bwMode="auto">
                    <a:xfrm>
                      <a:off x="8127646" y="5210661"/>
                      <a:ext cx="401681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 anchor="ctr" anchorCtr="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DNS</a:t>
                      </a:r>
                    </a:p>
                  </p:txBody>
                </p:sp>
                <p:pic>
                  <p:nvPicPr>
                    <p:cNvPr id="475" name="Picture 3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72239" y="5259380"/>
                      <a:ext cx="234066" cy="2340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8" name="Group 467"/>
                  <p:cNvGrpSpPr/>
                  <p:nvPr/>
                </p:nvGrpSpPr>
                <p:grpSpPr>
                  <a:xfrm>
                    <a:off x="10402030" y="5210661"/>
                    <a:ext cx="822809" cy="346764"/>
                    <a:chOff x="10440820" y="5210661"/>
                    <a:chExt cx="822809" cy="346764"/>
                  </a:xfrm>
                </p:grpSpPr>
                <p:sp>
                  <p:nvSpPr>
                    <p:cNvPr id="472" name="Rectangle 471"/>
                    <p:cNvSpPr/>
                    <p:nvPr/>
                  </p:nvSpPr>
                  <p:spPr bwMode="auto">
                    <a:xfrm>
                      <a:off x="10673647" y="5210661"/>
                      <a:ext cx="589982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VPN </a:t>
                      </a:r>
                      <a:b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</a:b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Gateway</a:t>
                      </a:r>
                    </a:p>
                  </p:txBody>
                </p:sp>
                <p:pic>
                  <p:nvPicPr>
                    <p:cNvPr id="473" name="Picture 9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440820" y="5255763"/>
                      <a:ext cx="241300" cy="241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9" name="Group 468"/>
                  <p:cNvGrpSpPr/>
                  <p:nvPr/>
                </p:nvGrpSpPr>
                <p:grpSpPr>
                  <a:xfrm>
                    <a:off x="7004047" y="5210907"/>
                    <a:ext cx="848172" cy="346518"/>
                    <a:chOff x="7002727" y="5210907"/>
                    <a:chExt cx="848172" cy="346518"/>
                  </a:xfrm>
                </p:grpSpPr>
                <p:sp>
                  <p:nvSpPr>
                    <p:cNvPr id="470" name="Rectangle 469"/>
                    <p:cNvSpPr/>
                    <p:nvPr/>
                  </p:nvSpPr>
                  <p:spPr bwMode="auto">
                    <a:xfrm>
                      <a:off x="7265455" y="5210907"/>
                      <a:ext cx="585444" cy="346518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895923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Load Balancer</a:t>
                      </a:r>
                    </a:p>
                  </p:txBody>
                </p:sp>
                <p:pic>
                  <p:nvPicPr>
                    <p:cNvPr id="471" name="Picture 11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02727" y="5257351"/>
                      <a:ext cx="239713" cy="2381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</p:grpSp>
          <p:grpSp>
            <p:nvGrpSpPr>
              <p:cNvPr id="284" name="Group 283"/>
              <p:cNvGrpSpPr/>
              <p:nvPr/>
            </p:nvGrpSpPr>
            <p:grpSpPr>
              <a:xfrm>
                <a:off x="112714" y="93574"/>
                <a:ext cx="12223383" cy="4364125"/>
                <a:chOff x="112714" y="93574"/>
                <a:chExt cx="12223383" cy="4364125"/>
              </a:xfrm>
            </p:grpSpPr>
            <p:grpSp>
              <p:nvGrpSpPr>
                <p:cNvPr id="285" name="Group 284"/>
                <p:cNvGrpSpPr/>
                <p:nvPr/>
              </p:nvGrpSpPr>
              <p:grpSpPr>
                <a:xfrm>
                  <a:off x="1972040" y="93575"/>
                  <a:ext cx="8602615" cy="4350857"/>
                  <a:chOff x="1972040" y="93575"/>
                  <a:chExt cx="8602615" cy="4350857"/>
                </a:xfrm>
              </p:grpSpPr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1972040" y="93575"/>
                    <a:ext cx="8602615" cy="4350857"/>
                  </a:xfrm>
                  <a:prstGeom prst="rect">
                    <a:avLst/>
                  </a:prstGeom>
                  <a:solidFill>
                    <a:srgbClr val="005695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72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Platform services</a:t>
                    </a:r>
                  </a:p>
                </p:txBody>
              </p:sp>
              <p:grpSp>
                <p:nvGrpSpPr>
                  <p:cNvPr id="343" name="Group 342"/>
                  <p:cNvGrpSpPr/>
                  <p:nvPr/>
                </p:nvGrpSpPr>
                <p:grpSpPr>
                  <a:xfrm>
                    <a:off x="2087227" y="543029"/>
                    <a:ext cx="8372241" cy="3790160"/>
                    <a:chOff x="2082009" y="543029"/>
                    <a:chExt cx="8372241" cy="3790160"/>
                  </a:xfrm>
                </p:grpSpPr>
                <p:grpSp>
                  <p:nvGrpSpPr>
                    <p:cNvPr id="344" name="Group 343"/>
                    <p:cNvGrpSpPr/>
                    <p:nvPr/>
                  </p:nvGrpSpPr>
                  <p:grpSpPr>
                    <a:xfrm>
                      <a:off x="4343326" y="543029"/>
                      <a:ext cx="3736693" cy="1371600"/>
                      <a:chOff x="4336920" y="650979"/>
                      <a:chExt cx="3736693" cy="1371600"/>
                    </a:xfrm>
                  </p:grpSpPr>
                  <p:sp>
                    <p:nvSpPr>
                      <p:cNvPr id="439" name="Rectangle 438"/>
                      <p:cNvSpPr/>
                      <p:nvPr/>
                    </p:nvSpPr>
                    <p:spPr bwMode="auto">
                      <a:xfrm>
                        <a:off x="4336920" y="650979"/>
                        <a:ext cx="3736693" cy="137160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895923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76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Web and mobile</a:t>
                        </a:r>
                      </a:p>
                    </p:txBody>
                  </p:sp>
                  <p:grpSp>
                    <p:nvGrpSpPr>
                      <p:cNvPr id="440" name="Group 439"/>
                      <p:cNvGrpSpPr/>
                      <p:nvPr/>
                    </p:nvGrpSpPr>
                    <p:grpSpPr>
                      <a:xfrm>
                        <a:off x="4516491" y="1046498"/>
                        <a:ext cx="1003842" cy="300037"/>
                        <a:chOff x="4516491" y="987018"/>
                        <a:chExt cx="1003842" cy="300037"/>
                      </a:xfrm>
                    </p:grpSpPr>
                    <p:sp>
                      <p:nvSpPr>
                        <p:cNvPr id="456" name="TextBox 455"/>
                        <p:cNvSpPr txBox="1"/>
                        <p:nvPr/>
                      </p:nvSpPr>
                      <p:spPr bwMode="auto">
                        <a:xfrm>
                          <a:off x="4861521" y="987018"/>
                          <a:ext cx="658812" cy="300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Web 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457" name="Picture 15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6491" y="993596"/>
                          <a:ext cx="286768" cy="2868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1" name="Group 440"/>
                      <p:cNvGrpSpPr/>
                      <p:nvPr/>
                    </p:nvGrpSpPr>
                    <p:grpSpPr>
                      <a:xfrm>
                        <a:off x="4516491" y="1617114"/>
                        <a:ext cx="1003842" cy="291190"/>
                        <a:chOff x="4516491" y="1514601"/>
                        <a:chExt cx="1003842" cy="291190"/>
                      </a:xfrm>
                    </p:grpSpPr>
                    <p:sp>
                      <p:nvSpPr>
                        <p:cNvPr id="454" name="TextBox 453"/>
                        <p:cNvSpPr txBox="1"/>
                        <p:nvPr/>
                      </p:nvSpPr>
                      <p:spPr bwMode="auto">
                        <a:xfrm>
                          <a:off x="4861521" y="1530021"/>
                          <a:ext cx="658812" cy="26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Mobile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455" name="Picture 15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6491" y="1514601"/>
                          <a:ext cx="291075" cy="291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2" name="Group 441"/>
                      <p:cNvGrpSpPr/>
                      <p:nvPr/>
                    </p:nvGrpSpPr>
                    <p:grpSpPr>
                      <a:xfrm>
                        <a:off x="6846369" y="1044910"/>
                        <a:ext cx="1017770" cy="301625"/>
                        <a:chOff x="6784198" y="987352"/>
                        <a:chExt cx="1017770" cy="301625"/>
                      </a:xfrm>
                    </p:grpSpPr>
                    <p:sp>
                      <p:nvSpPr>
                        <p:cNvPr id="452" name="TextBox 451"/>
                        <p:cNvSpPr txBox="1"/>
                        <p:nvPr/>
                      </p:nvSpPr>
                      <p:spPr bwMode="auto">
                        <a:xfrm>
                          <a:off x="7143156" y="987352"/>
                          <a:ext cx="658812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API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management</a:t>
                          </a:r>
                        </a:p>
                      </p:txBody>
                    </p:sp>
                    <p:pic>
                      <p:nvPicPr>
                        <p:cNvPr id="453" name="Picture 15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4198" y="987819"/>
                          <a:ext cx="291528" cy="2916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3" name="Group 442"/>
                      <p:cNvGrpSpPr/>
                      <p:nvPr/>
                    </p:nvGrpSpPr>
                    <p:grpSpPr>
                      <a:xfrm>
                        <a:off x="5673359" y="1051631"/>
                        <a:ext cx="1019983" cy="294904"/>
                        <a:chOff x="5648693" y="1000311"/>
                        <a:chExt cx="1019983" cy="294904"/>
                      </a:xfrm>
                    </p:grpSpPr>
                    <p:sp>
                      <p:nvSpPr>
                        <p:cNvPr id="450" name="TextBox 449"/>
                        <p:cNvSpPr txBox="1"/>
                        <p:nvPr/>
                      </p:nvSpPr>
                      <p:spPr bwMode="auto">
                        <a:xfrm>
                          <a:off x="6008276" y="1024727"/>
                          <a:ext cx="660400" cy="257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API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451" name="Picture 15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8693" y="1000311"/>
                          <a:ext cx="294787" cy="2949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4" name="Group 443"/>
                      <p:cNvGrpSpPr/>
                      <p:nvPr/>
                    </p:nvGrpSpPr>
                    <p:grpSpPr>
                      <a:xfrm>
                        <a:off x="5673359" y="1617114"/>
                        <a:ext cx="1022642" cy="301625"/>
                        <a:chOff x="5646034" y="1516851"/>
                        <a:chExt cx="1022642" cy="301625"/>
                      </a:xfrm>
                    </p:grpSpPr>
                    <p:sp>
                      <p:nvSpPr>
                        <p:cNvPr id="448" name="TextBox 447"/>
                        <p:cNvSpPr txBox="1"/>
                        <p:nvPr/>
                      </p:nvSpPr>
                      <p:spPr bwMode="auto">
                        <a:xfrm>
                          <a:off x="6008276" y="1516851"/>
                          <a:ext cx="660400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Logic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449" name="Picture 15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6034" y="1517893"/>
                          <a:ext cx="292406" cy="2925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5" name="Group 444"/>
                      <p:cNvGrpSpPr/>
                      <p:nvPr/>
                    </p:nvGrpSpPr>
                    <p:grpSpPr>
                      <a:xfrm>
                        <a:off x="6846368" y="1617114"/>
                        <a:ext cx="1017771" cy="301625"/>
                        <a:chOff x="6784198" y="1512087"/>
                        <a:chExt cx="1017771" cy="301625"/>
                      </a:xfrm>
                    </p:grpSpPr>
                    <p:sp>
                      <p:nvSpPr>
                        <p:cNvPr id="446" name="TextBox 445"/>
                        <p:cNvSpPr txBox="1"/>
                        <p:nvPr/>
                      </p:nvSpPr>
                      <p:spPr bwMode="auto">
                        <a:xfrm>
                          <a:off x="7143156" y="1512087"/>
                          <a:ext cx="658813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Notification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hubs</a:t>
                          </a:r>
                        </a:p>
                      </p:txBody>
                    </p:sp>
                    <p:pic>
                      <p:nvPicPr>
                        <p:cNvPr id="447" name="Picture 16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4198" y="1519474"/>
                          <a:ext cx="289246" cy="289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345" name="Group 344"/>
                    <p:cNvGrpSpPr/>
                    <p:nvPr/>
                  </p:nvGrpSpPr>
                  <p:grpSpPr>
                    <a:xfrm>
                      <a:off x="2082009" y="3493402"/>
                      <a:ext cx="2491556" cy="839787"/>
                      <a:chOff x="2082009" y="3607702"/>
                      <a:chExt cx="2491556" cy="839787"/>
                    </a:xfrm>
                  </p:grpSpPr>
                  <p:sp>
                    <p:nvSpPr>
                      <p:cNvPr id="431" name="Rectangle 430"/>
                      <p:cNvSpPr/>
                      <p:nvPr/>
                    </p:nvSpPr>
                    <p:spPr bwMode="auto">
                      <a:xfrm>
                        <a:off x="2082009" y="3607702"/>
                        <a:ext cx="2491556" cy="839787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895923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76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Media and CDN</a:t>
                        </a:r>
                      </a:p>
                    </p:txBody>
                  </p:sp>
                  <p:grpSp>
                    <p:nvGrpSpPr>
                      <p:cNvPr id="432" name="Group 431"/>
                      <p:cNvGrpSpPr/>
                      <p:nvPr/>
                    </p:nvGrpSpPr>
                    <p:grpSpPr>
                      <a:xfrm>
                        <a:off x="2198592" y="4014101"/>
                        <a:ext cx="2079086" cy="300855"/>
                        <a:chOff x="2198592" y="4014101"/>
                        <a:chExt cx="2079086" cy="300855"/>
                      </a:xfrm>
                    </p:grpSpPr>
                    <p:grpSp>
                      <p:nvGrpSpPr>
                        <p:cNvPr id="433" name="Group 34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56056" y="4014101"/>
                          <a:ext cx="1021622" cy="300855"/>
                          <a:chOff x="3495416" y="3743131"/>
                          <a:chExt cx="1021282" cy="301105"/>
                        </a:xfrm>
                      </p:grpSpPr>
                      <p:sp>
                        <p:nvSpPr>
                          <p:cNvPr id="437" name="TextBox 16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857542" y="3743131"/>
                            <a:ext cx="659156" cy="3011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en-US" sz="882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Content Delivery</a:t>
                            </a:r>
                            <a:br>
                              <a:rPr kumimoji="0" lang="en-US" altLang="en-US" sz="882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altLang="en-US" sz="882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Network (CDN)</a:t>
                            </a:r>
                          </a:p>
                        </p:txBody>
                      </p:sp>
                      <p:pic>
                        <p:nvPicPr>
                          <p:cNvPr id="438" name="Picture 163" descr="Content Delivery Network (CDN)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6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5416" y="3745605"/>
                            <a:ext cx="296167" cy="296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34" name="Group 34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198592" y="4014101"/>
                          <a:ext cx="1014521" cy="300036"/>
                          <a:chOff x="2682792" y="3748793"/>
                          <a:chExt cx="1014184" cy="300286"/>
                        </a:xfrm>
                      </p:grpSpPr>
                      <p:sp>
                        <p:nvSpPr>
                          <p:cNvPr id="435" name="TextBox 434"/>
                          <p:cNvSpPr txBox="1"/>
                          <p:nvPr/>
                        </p:nvSpPr>
                        <p:spPr>
                          <a:xfrm>
                            <a:off x="3038382" y="3748793"/>
                            <a:ext cx="658594" cy="300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Media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services</a:t>
                            </a:r>
                          </a:p>
                        </p:txBody>
                      </p:sp>
                      <p:pic>
                        <p:nvPicPr>
                          <p:cNvPr id="436" name="Picture 165" descr="Media Services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7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2792" y="3757863"/>
                            <a:ext cx="282134" cy="2821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346" name="Group 345"/>
                    <p:cNvGrpSpPr/>
                    <p:nvPr/>
                  </p:nvGrpSpPr>
                  <p:grpSpPr>
                    <a:xfrm>
                      <a:off x="4695531" y="2024565"/>
                      <a:ext cx="2872932" cy="2304638"/>
                      <a:chOff x="4691833" y="2138865"/>
                      <a:chExt cx="2872932" cy="2304638"/>
                    </a:xfrm>
                  </p:grpSpPr>
                  <p:sp>
                    <p:nvSpPr>
                      <p:cNvPr id="411" name="Rectangle 410"/>
                      <p:cNvSpPr/>
                      <p:nvPr/>
                    </p:nvSpPr>
                    <p:spPr bwMode="auto">
                      <a:xfrm>
                        <a:off x="4691833" y="2138865"/>
                        <a:ext cx="2872932" cy="2304638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895923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76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Analytics and </a:t>
                        </a:r>
                        <a:r>
                          <a:rPr kumimoji="0" lang="en-US" sz="1176" b="0" i="0" u="none" strike="noStrike" kern="0" cap="none" spc="0" normalizeH="0" baseline="0" noProof="0" dirty="0" err="1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IoT</a:t>
                        </a:r>
                        <a:endParaRPr kumimoji="0" lang="en-US" sz="1176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Segoe UI" pitchFamily="34" charset="0"/>
                          <a:cs typeface="Segoe UI Semibold" panose="020B0702040204020203" pitchFamily="34" charset="0"/>
                        </a:endParaRPr>
                      </a:p>
                    </p:txBody>
                  </p:sp>
                  <p:grpSp>
                    <p:nvGrpSpPr>
                      <p:cNvPr id="412" name="Group 411"/>
                      <p:cNvGrpSpPr/>
                      <p:nvPr/>
                    </p:nvGrpSpPr>
                    <p:grpSpPr>
                      <a:xfrm>
                        <a:off x="4948498" y="2556851"/>
                        <a:ext cx="2361121" cy="1587740"/>
                        <a:chOff x="4805017" y="2556851"/>
                        <a:chExt cx="2361121" cy="1587740"/>
                      </a:xfrm>
                    </p:grpSpPr>
                    <p:grpSp>
                      <p:nvGrpSpPr>
                        <p:cNvPr id="413" name="Group 412"/>
                        <p:cNvGrpSpPr/>
                        <p:nvPr/>
                      </p:nvGrpSpPr>
                      <p:grpSpPr>
                        <a:xfrm>
                          <a:off x="4811883" y="2556851"/>
                          <a:ext cx="1046240" cy="337079"/>
                          <a:chOff x="4811883" y="2556851"/>
                          <a:chExt cx="1046240" cy="337079"/>
                        </a:xfrm>
                      </p:grpSpPr>
                      <p:sp>
                        <p:nvSpPr>
                          <p:cNvPr id="429" name="TextBox 428"/>
                          <p:cNvSpPr txBox="1"/>
                          <p:nvPr/>
                        </p:nvSpPr>
                        <p:spPr bwMode="auto">
                          <a:xfrm>
                            <a:off x="5199310" y="2574578"/>
                            <a:ext cx="658813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HDInsight</a:t>
                            </a:r>
                            <a:endPara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endParaRPr>
                          </a:p>
                        </p:txBody>
                      </p:sp>
                      <p:pic>
                        <p:nvPicPr>
                          <p:cNvPr id="430" name="Picture 18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8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11883" y="2556851"/>
                            <a:ext cx="337162" cy="3370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4" name="Group 413"/>
                        <p:cNvGrpSpPr/>
                        <p:nvPr/>
                      </p:nvGrpSpPr>
                      <p:grpSpPr>
                        <a:xfrm>
                          <a:off x="6162402" y="2574420"/>
                          <a:ext cx="1003736" cy="301625"/>
                          <a:chOff x="6162402" y="2574420"/>
                          <a:chExt cx="1003736" cy="301625"/>
                        </a:xfrm>
                      </p:grpSpPr>
                      <p:sp>
                        <p:nvSpPr>
                          <p:cNvPr id="427" name="TextBox 426"/>
                          <p:cNvSpPr txBox="1"/>
                          <p:nvPr/>
                        </p:nvSpPr>
                        <p:spPr bwMode="auto">
                          <a:xfrm>
                            <a:off x="6507325" y="2574420"/>
                            <a:ext cx="658813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Machine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learning</a:t>
                            </a:r>
                          </a:p>
                        </p:txBody>
                      </p:sp>
                      <p:pic>
                        <p:nvPicPr>
                          <p:cNvPr id="428" name="Picture 18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62402" y="2593257"/>
                            <a:ext cx="263720" cy="2636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5" name="Group 414"/>
                        <p:cNvGrpSpPr/>
                        <p:nvPr/>
                      </p:nvGrpSpPr>
                      <p:grpSpPr>
                        <a:xfrm>
                          <a:off x="4805017" y="3834139"/>
                          <a:ext cx="1053105" cy="310452"/>
                          <a:chOff x="4805017" y="3834139"/>
                          <a:chExt cx="1053105" cy="310452"/>
                        </a:xfrm>
                      </p:grpSpPr>
                      <p:sp>
                        <p:nvSpPr>
                          <p:cNvPr id="425" name="TextBox 424"/>
                          <p:cNvSpPr txBox="1"/>
                          <p:nvPr/>
                        </p:nvSpPr>
                        <p:spPr bwMode="auto">
                          <a:xfrm>
                            <a:off x="5199310" y="3838553"/>
                            <a:ext cx="658812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Stream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analytics</a:t>
                            </a:r>
                          </a:p>
                        </p:txBody>
                      </p:sp>
                      <p:pic>
                        <p:nvPicPr>
                          <p:cNvPr id="426" name="Picture 18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0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5017" y="3834139"/>
                            <a:ext cx="310529" cy="3104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6" name="Group 415"/>
                        <p:cNvGrpSpPr/>
                        <p:nvPr/>
                      </p:nvGrpSpPr>
                      <p:grpSpPr>
                        <a:xfrm>
                          <a:off x="4809230" y="3192842"/>
                          <a:ext cx="1048893" cy="305501"/>
                          <a:chOff x="4809230" y="3192842"/>
                          <a:chExt cx="1048893" cy="305501"/>
                        </a:xfrm>
                      </p:grpSpPr>
                      <p:sp>
                        <p:nvSpPr>
                          <p:cNvPr id="423" name="TextBox 422"/>
                          <p:cNvSpPr txBox="1"/>
                          <p:nvPr/>
                        </p:nvSpPr>
                        <p:spPr bwMode="auto">
                          <a:xfrm>
                            <a:off x="5199310" y="3198305"/>
                            <a:ext cx="658813" cy="300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Data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factory</a:t>
                            </a:r>
                          </a:p>
                        </p:txBody>
                      </p:sp>
                      <p:pic>
                        <p:nvPicPr>
                          <p:cNvPr id="424" name="Picture 18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1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9230" y="3192842"/>
                            <a:ext cx="302103" cy="3020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7" name="Group 416"/>
                        <p:cNvGrpSpPr/>
                        <p:nvPr/>
                      </p:nvGrpSpPr>
                      <p:grpSpPr>
                        <a:xfrm>
                          <a:off x="6159534" y="3198305"/>
                          <a:ext cx="1006604" cy="300037"/>
                          <a:chOff x="6159534" y="3198305"/>
                          <a:chExt cx="1006604" cy="300037"/>
                        </a:xfrm>
                      </p:grpSpPr>
                      <p:sp>
                        <p:nvSpPr>
                          <p:cNvPr id="421" name="TextBox 420"/>
                          <p:cNvSpPr txBox="1"/>
                          <p:nvPr/>
                        </p:nvSpPr>
                        <p:spPr bwMode="auto">
                          <a:xfrm>
                            <a:off x="6507325" y="3198305"/>
                            <a:ext cx="658813" cy="300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Event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hubs</a:t>
                            </a:r>
                          </a:p>
                        </p:txBody>
                      </p:sp>
                      <p:pic>
                        <p:nvPicPr>
                          <p:cNvPr id="422" name="Picture 189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2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59534" y="3200784"/>
                            <a:ext cx="283827" cy="2963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8" name="Group 417"/>
                        <p:cNvGrpSpPr/>
                        <p:nvPr/>
                      </p:nvGrpSpPr>
                      <p:grpSpPr>
                        <a:xfrm>
                          <a:off x="6165936" y="3834755"/>
                          <a:ext cx="1000202" cy="296566"/>
                          <a:chOff x="6165936" y="3834755"/>
                          <a:chExt cx="1000202" cy="296566"/>
                        </a:xfrm>
                      </p:grpSpPr>
                      <p:sp>
                        <p:nvSpPr>
                          <p:cNvPr id="419" name="TextBox 418"/>
                          <p:cNvSpPr txBox="1"/>
                          <p:nvPr/>
                        </p:nvSpPr>
                        <p:spPr bwMode="auto">
                          <a:xfrm>
                            <a:off x="6507325" y="3853657"/>
                            <a:ext cx="658813" cy="258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Mobile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engagement</a:t>
                            </a:r>
                          </a:p>
                        </p:txBody>
                      </p:sp>
                      <p:pic>
                        <p:nvPicPr>
                          <p:cNvPr id="420" name="Picture 19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3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65936" y="3834755"/>
                            <a:ext cx="296639" cy="2965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347" name="Group 346"/>
                    <p:cNvGrpSpPr/>
                    <p:nvPr/>
                  </p:nvGrpSpPr>
                  <p:grpSpPr>
                    <a:xfrm>
                      <a:off x="2082009" y="2024566"/>
                      <a:ext cx="2498759" cy="1352550"/>
                      <a:chOff x="2082009" y="2138866"/>
                      <a:chExt cx="2498759" cy="1352550"/>
                    </a:xfrm>
                  </p:grpSpPr>
                  <p:sp>
                    <p:nvSpPr>
                      <p:cNvPr id="397" name="Rectangle 396"/>
                      <p:cNvSpPr/>
                      <p:nvPr/>
                    </p:nvSpPr>
                    <p:spPr bwMode="auto">
                      <a:xfrm>
                        <a:off x="2082009" y="2138866"/>
                        <a:ext cx="2498759" cy="135255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895923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76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Integration</a:t>
                        </a:r>
                      </a:p>
                    </p:txBody>
                  </p:sp>
                  <p:grpSp>
                    <p:nvGrpSpPr>
                      <p:cNvPr id="398" name="Group 397"/>
                      <p:cNvGrpSpPr/>
                      <p:nvPr/>
                    </p:nvGrpSpPr>
                    <p:grpSpPr>
                      <a:xfrm>
                        <a:off x="2198592" y="2559624"/>
                        <a:ext cx="2237004" cy="836418"/>
                        <a:chOff x="2198592" y="2559624"/>
                        <a:chExt cx="2237004" cy="836418"/>
                      </a:xfrm>
                    </p:grpSpPr>
                    <p:grpSp>
                      <p:nvGrpSpPr>
                        <p:cNvPr id="399" name="Group 398"/>
                        <p:cNvGrpSpPr/>
                        <p:nvPr/>
                      </p:nvGrpSpPr>
                      <p:grpSpPr>
                        <a:xfrm>
                          <a:off x="3513173" y="2559624"/>
                          <a:ext cx="922423" cy="301625"/>
                          <a:chOff x="3425188" y="2480831"/>
                          <a:chExt cx="922423" cy="301625"/>
                        </a:xfrm>
                      </p:grpSpPr>
                      <p:sp>
                        <p:nvSpPr>
                          <p:cNvPr id="409" name="TextBox 408"/>
                          <p:cNvSpPr txBox="1"/>
                          <p:nvPr/>
                        </p:nvSpPr>
                        <p:spPr bwMode="auto">
                          <a:xfrm>
                            <a:off x="3803029" y="2480831"/>
                            <a:ext cx="544582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Biztalk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services</a:t>
                            </a:r>
                          </a:p>
                        </p:txBody>
                      </p:sp>
                      <p:pic>
                        <p:nvPicPr>
                          <p:cNvPr id="410" name="Picture 214" descr="BizTalk Services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4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5188" y="2484570"/>
                            <a:ext cx="293830" cy="2941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00" name="Group 399"/>
                        <p:cNvGrpSpPr/>
                        <p:nvPr/>
                      </p:nvGrpSpPr>
                      <p:grpSpPr>
                        <a:xfrm>
                          <a:off x="2198592" y="3094417"/>
                          <a:ext cx="1020311" cy="301625"/>
                          <a:chOff x="2319949" y="3019151"/>
                          <a:chExt cx="1020311" cy="301625"/>
                        </a:xfrm>
                      </p:grpSpPr>
                      <p:sp>
                        <p:nvSpPr>
                          <p:cNvPr id="407" name="TextBox 406"/>
                          <p:cNvSpPr txBox="1"/>
                          <p:nvPr/>
                        </p:nvSpPr>
                        <p:spPr bwMode="auto">
                          <a:xfrm>
                            <a:off x="2681448" y="3019151"/>
                            <a:ext cx="658812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Hybrid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connections</a:t>
                            </a:r>
                          </a:p>
                        </p:txBody>
                      </p:sp>
                      <p:pic>
                        <p:nvPicPr>
                          <p:cNvPr id="408" name="Picture 216" descr="Hybrid Connections (BizTalk)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5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19949" y="3023735"/>
                            <a:ext cx="292141" cy="292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01" name="Group 400"/>
                        <p:cNvGrpSpPr/>
                        <p:nvPr/>
                      </p:nvGrpSpPr>
                      <p:grpSpPr>
                        <a:xfrm>
                          <a:off x="3521521" y="3094417"/>
                          <a:ext cx="869624" cy="301625"/>
                          <a:chOff x="3433536" y="3015624"/>
                          <a:chExt cx="869624" cy="301625"/>
                        </a:xfrm>
                      </p:grpSpPr>
                      <p:sp>
                        <p:nvSpPr>
                          <p:cNvPr id="405" name="TextBox 404"/>
                          <p:cNvSpPr txBox="1"/>
                          <p:nvPr/>
                        </p:nvSpPr>
                        <p:spPr bwMode="auto">
                          <a:xfrm>
                            <a:off x="3788740" y="3015624"/>
                            <a:ext cx="514420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Service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bus</a:t>
                            </a:r>
                          </a:p>
                        </p:txBody>
                      </p:sp>
                      <p:pic>
                        <p:nvPicPr>
                          <p:cNvPr id="406" name="Picture 218" descr="Service Bus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6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3536" y="3020078"/>
                            <a:ext cx="292402" cy="2927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02" name="Group 401"/>
                        <p:cNvGrpSpPr/>
                        <p:nvPr/>
                      </p:nvGrpSpPr>
                      <p:grpSpPr>
                        <a:xfrm>
                          <a:off x="2198592" y="2560418"/>
                          <a:ext cx="1020559" cy="300037"/>
                          <a:chOff x="2319701" y="2482223"/>
                          <a:chExt cx="1020559" cy="300037"/>
                        </a:xfrm>
                      </p:grpSpPr>
                      <p:sp>
                        <p:nvSpPr>
                          <p:cNvPr id="403" name="TextBox 402"/>
                          <p:cNvSpPr txBox="1"/>
                          <p:nvPr/>
                        </p:nvSpPr>
                        <p:spPr bwMode="auto">
                          <a:xfrm>
                            <a:off x="2681448" y="2482223"/>
                            <a:ext cx="658812" cy="300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Storage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queues</a:t>
                            </a:r>
                          </a:p>
                        </p:txBody>
                      </p:sp>
                      <p:pic>
                        <p:nvPicPr>
                          <p:cNvPr id="404" name="Picture 220" descr="Storage queue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7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19701" y="2485765"/>
                            <a:ext cx="292636" cy="2929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348" name="Group 347"/>
                    <p:cNvGrpSpPr/>
                    <p:nvPr/>
                  </p:nvGrpSpPr>
                  <p:grpSpPr>
                    <a:xfrm>
                      <a:off x="7683226" y="2024565"/>
                      <a:ext cx="2771024" cy="2304637"/>
                      <a:chOff x="7683226" y="2138865"/>
                      <a:chExt cx="2771024" cy="2304637"/>
                    </a:xfrm>
                  </p:grpSpPr>
                  <p:sp>
                    <p:nvSpPr>
                      <p:cNvPr id="377" name="Rectangle 376"/>
                      <p:cNvSpPr/>
                      <p:nvPr/>
                    </p:nvSpPr>
                    <p:spPr bwMode="auto">
                      <a:xfrm>
                        <a:off x="7683226" y="2138865"/>
                        <a:ext cx="2771024" cy="2304637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895923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76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Data</a:t>
                        </a:r>
                      </a:p>
                    </p:txBody>
                  </p:sp>
                  <p:grpSp>
                    <p:nvGrpSpPr>
                      <p:cNvPr id="378" name="Group 377"/>
                      <p:cNvGrpSpPr/>
                      <p:nvPr/>
                    </p:nvGrpSpPr>
                    <p:grpSpPr>
                      <a:xfrm>
                        <a:off x="7845950" y="2595968"/>
                        <a:ext cx="2445576" cy="1553509"/>
                        <a:chOff x="7799957" y="2595968"/>
                        <a:chExt cx="2445576" cy="1553509"/>
                      </a:xfrm>
                    </p:grpSpPr>
                    <p:grpSp>
                      <p:nvGrpSpPr>
                        <p:cNvPr id="379" name="Group 38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799957" y="2595969"/>
                          <a:ext cx="1016185" cy="301066"/>
                          <a:chOff x="8369631" y="3448242"/>
                          <a:chExt cx="1016411" cy="301033"/>
                        </a:xfrm>
                      </p:grpSpPr>
                      <p:sp>
                        <p:nvSpPr>
                          <p:cNvPr id="395" name="TextBox 394"/>
                          <p:cNvSpPr txBox="1"/>
                          <p:nvPr/>
                        </p:nvSpPr>
                        <p:spPr>
                          <a:xfrm>
                            <a:off x="8727084" y="3448242"/>
                            <a:ext cx="658958" cy="3000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SQL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Database</a:t>
                            </a:r>
                          </a:p>
                        </p:txBody>
                      </p:sp>
                      <p:pic>
                        <p:nvPicPr>
                          <p:cNvPr id="396" name="Picture 17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8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69631" y="3452466"/>
                            <a:ext cx="296809" cy="2968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0" name="Group 38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803051" y="3832282"/>
                          <a:ext cx="1013093" cy="300038"/>
                          <a:chOff x="8372726" y="4684418"/>
                          <a:chExt cx="1013318" cy="300005"/>
                        </a:xfrm>
                      </p:grpSpPr>
                      <p:sp>
                        <p:nvSpPr>
                          <p:cNvPr id="393" name="TextBox 392"/>
                          <p:cNvSpPr txBox="1"/>
                          <p:nvPr/>
                        </p:nvSpPr>
                        <p:spPr>
                          <a:xfrm>
                            <a:off x="8727084" y="4684418"/>
                            <a:ext cx="658960" cy="3000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DocumentDB</a:t>
                            </a:r>
                            <a:endPara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endParaRPr>
                          </a:p>
                        </p:txBody>
                      </p:sp>
                      <p:pic>
                        <p:nvPicPr>
                          <p:cNvPr id="394" name="Picture 17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9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72726" y="4693804"/>
                            <a:ext cx="290620" cy="2906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1" name="Group 39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803720" y="3204660"/>
                          <a:ext cx="1012423" cy="309349"/>
                          <a:chOff x="8373395" y="4056866"/>
                          <a:chExt cx="1012648" cy="309315"/>
                        </a:xfrm>
                      </p:grpSpPr>
                      <p:sp>
                        <p:nvSpPr>
                          <p:cNvPr id="391" name="TextBox 390"/>
                          <p:cNvSpPr txBox="1"/>
                          <p:nvPr/>
                        </p:nvSpPr>
                        <p:spPr>
                          <a:xfrm>
                            <a:off x="8727084" y="4056866"/>
                            <a:ext cx="658959" cy="301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Redis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cache</a:t>
                            </a:r>
                          </a:p>
                        </p:txBody>
                      </p:sp>
                      <p:pic>
                        <p:nvPicPr>
                          <p:cNvPr id="392" name="Picture 17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0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73395" y="4076899"/>
                            <a:ext cx="289282" cy="289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2" name="Group 39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63663" y="3193851"/>
                          <a:ext cx="1081869" cy="331906"/>
                          <a:chOff x="9733640" y="4046058"/>
                          <a:chExt cx="1082109" cy="331869"/>
                        </a:xfrm>
                      </p:grpSpPr>
                      <p:sp>
                        <p:nvSpPr>
                          <p:cNvPr id="389" name="TextBox 388"/>
                          <p:cNvSpPr txBox="1"/>
                          <p:nvPr/>
                        </p:nvSpPr>
                        <p:spPr>
                          <a:xfrm>
                            <a:off x="10156790" y="4061991"/>
                            <a:ext cx="658959" cy="3000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Search</a:t>
                            </a:r>
                          </a:p>
                        </p:txBody>
                      </p:sp>
                      <p:pic>
                        <p:nvPicPr>
                          <p:cNvPr id="390" name="Picture 17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1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33640" y="4046058"/>
                            <a:ext cx="331871" cy="3318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3" name="Group 39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93207" y="3828827"/>
                          <a:ext cx="1052326" cy="320650"/>
                          <a:chOff x="9763191" y="4680964"/>
                          <a:chExt cx="1052560" cy="320615"/>
                        </a:xfrm>
                      </p:grpSpPr>
                      <p:sp>
                        <p:nvSpPr>
                          <p:cNvPr id="387" name="TextBox 386"/>
                          <p:cNvSpPr txBox="1"/>
                          <p:nvPr/>
                        </p:nvSpPr>
                        <p:spPr>
                          <a:xfrm>
                            <a:off x="10156791" y="4693638"/>
                            <a:ext cx="658960" cy="301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Tables</a:t>
                            </a:r>
                          </a:p>
                        </p:txBody>
                      </p:sp>
                      <p:pic>
                        <p:nvPicPr>
                          <p:cNvPr id="388" name="Picture 179" descr="Storage table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2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63191" y="4680964"/>
                            <a:ext cx="320616" cy="3206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4" name="Group 38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93207" y="2595968"/>
                          <a:ext cx="790386" cy="325437"/>
                          <a:chOff x="9763191" y="3448241"/>
                          <a:chExt cx="790562" cy="325401"/>
                        </a:xfrm>
                      </p:grpSpPr>
                      <p:pic>
                        <p:nvPicPr>
                          <p:cNvPr id="385" name="Picture 1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63191" y="3452465"/>
                            <a:ext cx="320616" cy="2905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  <p:sp>
                        <p:nvSpPr>
                          <p:cNvPr id="386" name="TextBox 385"/>
                          <p:cNvSpPr txBox="1"/>
                          <p:nvPr/>
                        </p:nvSpPr>
                        <p:spPr>
                          <a:xfrm>
                            <a:off x="10156790" y="3448241"/>
                            <a:ext cx="396963" cy="325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13950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588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SQL data</a:t>
                            </a:r>
                            <a:b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98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warehouse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49" name="Group 348"/>
                    <p:cNvGrpSpPr/>
                    <p:nvPr/>
                  </p:nvGrpSpPr>
                  <p:grpSpPr>
                    <a:xfrm>
                      <a:off x="2082009" y="543029"/>
                      <a:ext cx="2144942" cy="1371600"/>
                      <a:chOff x="2082009" y="650979"/>
                      <a:chExt cx="2144942" cy="1371600"/>
                    </a:xfrm>
                  </p:grpSpPr>
                  <p:sp>
                    <p:nvSpPr>
                      <p:cNvPr id="364" name="Rectangle 363"/>
                      <p:cNvSpPr/>
                      <p:nvPr/>
                    </p:nvSpPr>
                    <p:spPr bwMode="auto">
                      <a:xfrm>
                        <a:off x="2082009" y="650979"/>
                        <a:ext cx="2144942" cy="137160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895923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76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Compute</a:t>
                        </a:r>
                      </a:p>
                    </p:txBody>
                  </p:sp>
                  <p:grpSp>
                    <p:nvGrpSpPr>
                      <p:cNvPr id="365" name="Group 364"/>
                      <p:cNvGrpSpPr/>
                      <p:nvPr/>
                    </p:nvGrpSpPr>
                    <p:grpSpPr>
                      <a:xfrm>
                        <a:off x="2209151" y="1044910"/>
                        <a:ext cx="889842" cy="301625"/>
                        <a:chOff x="2315921" y="978921"/>
                        <a:chExt cx="889842" cy="301625"/>
                      </a:xfrm>
                    </p:grpSpPr>
                    <p:sp>
                      <p:nvSpPr>
                        <p:cNvPr id="375" name="TextBox 374"/>
                        <p:cNvSpPr txBox="1"/>
                        <p:nvPr/>
                      </p:nvSpPr>
                      <p:spPr bwMode="auto">
                        <a:xfrm>
                          <a:off x="2678517" y="978921"/>
                          <a:ext cx="527246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Cloud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services</a:t>
                          </a:r>
                        </a:p>
                      </p:txBody>
                    </p:sp>
                    <p:pic>
                      <p:nvPicPr>
                        <p:cNvPr id="376" name="Picture 14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4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5921" y="984779"/>
                          <a:ext cx="289808" cy="2899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66" name="Group 365"/>
                      <p:cNvGrpSpPr/>
                      <p:nvPr/>
                    </p:nvGrpSpPr>
                    <p:grpSpPr>
                      <a:xfrm>
                        <a:off x="2209151" y="1617332"/>
                        <a:ext cx="751241" cy="303647"/>
                        <a:chOff x="2355344" y="1558000"/>
                        <a:chExt cx="751241" cy="303647"/>
                      </a:xfrm>
                    </p:grpSpPr>
                    <p:sp>
                      <p:nvSpPr>
                        <p:cNvPr id="373" name="TextBox 372"/>
                        <p:cNvSpPr txBox="1"/>
                        <p:nvPr/>
                      </p:nvSpPr>
                      <p:spPr bwMode="auto">
                        <a:xfrm>
                          <a:off x="2722967" y="1559012"/>
                          <a:ext cx="383618" cy="301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Batch</a:t>
                          </a:r>
                        </a:p>
                      </p:txBody>
                    </p:sp>
                    <p:pic>
                      <p:nvPicPr>
                        <p:cNvPr id="374" name="Picture 14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5344" y="1558000"/>
                          <a:ext cx="303542" cy="303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67" name="Group 366"/>
                      <p:cNvGrpSpPr/>
                      <p:nvPr/>
                    </p:nvGrpSpPr>
                    <p:grpSpPr>
                      <a:xfrm>
                        <a:off x="3226725" y="1617332"/>
                        <a:ext cx="865731" cy="301625"/>
                        <a:chOff x="3193533" y="1551343"/>
                        <a:chExt cx="865731" cy="301625"/>
                      </a:xfrm>
                    </p:grpSpPr>
                    <p:sp>
                      <p:nvSpPr>
                        <p:cNvPr id="371" name="TextBox 370"/>
                        <p:cNvSpPr txBox="1"/>
                        <p:nvPr/>
                      </p:nvSpPr>
                      <p:spPr bwMode="auto">
                        <a:xfrm>
                          <a:off x="3554337" y="1551343"/>
                          <a:ext cx="504927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Remote 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</a:t>
                          </a:r>
                        </a:p>
                      </p:txBody>
                    </p:sp>
                    <p:pic>
                      <p:nvPicPr>
                        <p:cNvPr id="372" name="Picture 14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6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3533" y="1556274"/>
                          <a:ext cx="291661" cy="291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68" name="Group 367"/>
                      <p:cNvGrpSpPr/>
                      <p:nvPr/>
                    </p:nvGrpSpPr>
                    <p:grpSpPr>
                      <a:xfrm>
                        <a:off x="3226725" y="1046498"/>
                        <a:ext cx="873084" cy="300037"/>
                        <a:chOff x="3380111" y="980440"/>
                        <a:chExt cx="873084" cy="300037"/>
                      </a:xfrm>
                    </p:grpSpPr>
                    <p:sp>
                      <p:nvSpPr>
                        <p:cNvPr id="369" name="TextBox 368"/>
                        <p:cNvSpPr txBox="1"/>
                        <p:nvPr/>
                      </p:nvSpPr>
                      <p:spPr bwMode="auto">
                        <a:xfrm>
                          <a:off x="3723011" y="980440"/>
                          <a:ext cx="530184" cy="300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Service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fabric</a:t>
                          </a:r>
                        </a:p>
                      </p:txBody>
                    </p:sp>
                    <p:sp>
                      <p:nvSpPr>
                        <p:cNvPr id="370" name="Freeform 369"/>
                        <p:cNvSpPr/>
                        <p:nvPr/>
                      </p:nvSpPr>
                      <p:spPr bwMode="auto">
                        <a:xfrm>
                          <a:off x="3380111" y="993933"/>
                          <a:ext cx="282575" cy="273050"/>
                        </a:xfrm>
                        <a:custGeom>
                          <a:avLst/>
                          <a:gdLst>
                            <a:gd name="connsiteX0" fmla="*/ 284961 w 673895"/>
                            <a:gd name="connsiteY0" fmla="*/ 158165 h 647702"/>
                            <a:gd name="connsiteX1" fmla="*/ 170786 w 673895"/>
                            <a:gd name="connsiteY1" fmla="*/ 242195 h 647702"/>
                            <a:gd name="connsiteX2" fmla="*/ 176214 w 673895"/>
                            <a:gd name="connsiteY2" fmla="*/ 269082 h 647702"/>
                            <a:gd name="connsiteX3" fmla="*/ 150408 w 673895"/>
                            <a:gd name="connsiteY3" fmla="*/ 331383 h 647702"/>
                            <a:gd name="connsiteX4" fmla="*/ 146443 w 673895"/>
                            <a:gd name="connsiteY4" fmla="*/ 334057 h 647702"/>
                            <a:gd name="connsiteX5" fmla="*/ 192422 w 673895"/>
                            <a:gd name="connsiteY5" fmla="*/ 472837 h 647702"/>
                            <a:gd name="connsiteX6" fmla="*/ 220034 w 673895"/>
                            <a:gd name="connsiteY6" fmla="*/ 478412 h 647702"/>
                            <a:gd name="connsiteX7" fmla="*/ 248039 w 673895"/>
                            <a:gd name="connsiteY7" fmla="*/ 497294 h 647702"/>
                            <a:gd name="connsiteX8" fmla="*/ 265572 w 673895"/>
                            <a:gd name="connsiteY8" fmla="*/ 523298 h 647702"/>
                            <a:gd name="connsiteX9" fmla="*/ 408956 w 673895"/>
                            <a:gd name="connsiteY9" fmla="*/ 523298 h 647702"/>
                            <a:gd name="connsiteX10" fmla="*/ 417479 w 673895"/>
                            <a:gd name="connsiteY10" fmla="*/ 505571 h 647702"/>
                            <a:gd name="connsiteX11" fmla="*/ 456243 w 673895"/>
                            <a:gd name="connsiteY11" fmla="*/ 473649 h 647702"/>
                            <a:gd name="connsiteX12" fmla="*/ 488887 w 673895"/>
                            <a:gd name="connsiteY12" fmla="*/ 467058 h 647702"/>
                            <a:gd name="connsiteX13" fmla="*/ 531395 w 673895"/>
                            <a:gd name="connsiteY13" fmla="*/ 334333 h 647702"/>
                            <a:gd name="connsiteX14" fmla="*/ 523487 w 673895"/>
                            <a:gd name="connsiteY14" fmla="*/ 329002 h 647702"/>
                            <a:gd name="connsiteX15" fmla="*/ 497681 w 673895"/>
                            <a:gd name="connsiteY15" fmla="*/ 266701 h 647702"/>
                            <a:gd name="connsiteX16" fmla="*/ 501673 w 673895"/>
                            <a:gd name="connsiteY16" fmla="*/ 246929 h 647702"/>
                            <a:gd name="connsiteX17" fmla="*/ 384346 w 673895"/>
                            <a:gd name="connsiteY17" fmla="*/ 159653 h 647702"/>
                            <a:gd name="connsiteX18" fmla="*/ 370052 w 673895"/>
                            <a:gd name="connsiteY18" fmla="*/ 169290 h 647702"/>
                            <a:gd name="connsiteX19" fmla="*/ 335757 w 673895"/>
                            <a:gd name="connsiteY19" fmla="*/ 176214 h 647702"/>
                            <a:gd name="connsiteX20" fmla="*/ 301462 w 673895"/>
                            <a:gd name="connsiteY20" fmla="*/ 169290 h 647702"/>
                            <a:gd name="connsiteX21" fmla="*/ 335757 w 673895"/>
                            <a:gd name="connsiteY21" fmla="*/ 0 h 647702"/>
                            <a:gd name="connsiteX22" fmla="*/ 423864 w 673895"/>
                            <a:gd name="connsiteY22" fmla="*/ 88107 h 647702"/>
                            <a:gd name="connsiteX23" fmla="*/ 420253 w 673895"/>
                            <a:gd name="connsiteY23" fmla="*/ 105993 h 647702"/>
                            <a:gd name="connsiteX24" fmla="*/ 538728 w 673895"/>
                            <a:gd name="connsiteY24" fmla="*/ 194124 h 647702"/>
                            <a:gd name="connsiteX25" fmla="*/ 551493 w 673895"/>
                            <a:gd name="connsiteY25" fmla="*/ 185518 h 647702"/>
                            <a:gd name="connsiteX26" fmla="*/ 585788 w 673895"/>
                            <a:gd name="connsiteY26" fmla="*/ 178594 h 647702"/>
                            <a:gd name="connsiteX27" fmla="*/ 673895 w 673895"/>
                            <a:gd name="connsiteY27" fmla="*/ 266701 h 647702"/>
                            <a:gd name="connsiteX28" fmla="*/ 620083 w 673895"/>
                            <a:gd name="connsiteY28" fmla="*/ 347884 h 647702"/>
                            <a:gd name="connsiteX29" fmla="*/ 593016 w 673895"/>
                            <a:gd name="connsiteY29" fmla="*/ 353349 h 647702"/>
                            <a:gd name="connsiteX30" fmla="*/ 549222 w 673895"/>
                            <a:gd name="connsiteY30" fmla="*/ 490092 h 647702"/>
                            <a:gd name="connsiteX31" fmla="*/ 552839 w 673895"/>
                            <a:gd name="connsiteY31" fmla="*/ 492531 h 647702"/>
                            <a:gd name="connsiteX32" fmla="*/ 578645 w 673895"/>
                            <a:gd name="connsiteY32" fmla="*/ 554832 h 647702"/>
                            <a:gd name="connsiteX33" fmla="*/ 490538 w 673895"/>
                            <a:gd name="connsiteY33" fmla="*/ 642939 h 647702"/>
                            <a:gd name="connsiteX34" fmla="*/ 409355 w 673895"/>
                            <a:gd name="connsiteY34" fmla="*/ 589127 h 647702"/>
                            <a:gd name="connsiteX35" fmla="*/ 409084 w 673895"/>
                            <a:gd name="connsiteY35" fmla="*/ 587783 h 647702"/>
                            <a:gd name="connsiteX36" fmla="*/ 268154 w 673895"/>
                            <a:gd name="connsiteY36" fmla="*/ 587783 h 647702"/>
                            <a:gd name="connsiteX37" fmla="*/ 266921 w 673895"/>
                            <a:gd name="connsiteY37" fmla="*/ 593890 h 647702"/>
                            <a:gd name="connsiteX38" fmla="*/ 185738 w 673895"/>
                            <a:gd name="connsiteY38" fmla="*/ 647702 h 647702"/>
                            <a:gd name="connsiteX39" fmla="*/ 97631 w 673895"/>
                            <a:gd name="connsiteY39" fmla="*/ 559595 h 647702"/>
                            <a:gd name="connsiteX40" fmla="*/ 123437 w 673895"/>
                            <a:gd name="connsiteY40" fmla="*/ 497294 h 647702"/>
                            <a:gd name="connsiteX41" fmla="*/ 130921 w 673895"/>
                            <a:gd name="connsiteY41" fmla="*/ 492248 h 647702"/>
                            <a:gd name="connsiteX42" fmla="*/ 86036 w 673895"/>
                            <a:gd name="connsiteY42" fmla="*/ 356771 h 647702"/>
                            <a:gd name="connsiteX43" fmla="*/ 53812 w 673895"/>
                            <a:gd name="connsiteY43" fmla="*/ 350265 h 647702"/>
                            <a:gd name="connsiteX44" fmla="*/ 0 w 673895"/>
                            <a:gd name="connsiteY44" fmla="*/ 269082 h 647702"/>
                            <a:gd name="connsiteX45" fmla="*/ 88107 w 673895"/>
                            <a:gd name="connsiteY45" fmla="*/ 180975 h 647702"/>
                            <a:gd name="connsiteX46" fmla="*/ 122402 w 673895"/>
                            <a:gd name="connsiteY46" fmla="*/ 187899 h 647702"/>
                            <a:gd name="connsiteX47" fmla="*/ 129378 w 673895"/>
                            <a:gd name="connsiteY47" fmla="*/ 192602 h 647702"/>
                            <a:gd name="connsiteX48" fmla="*/ 250718 w 673895"/>
                            <a:gd name="connsiteY48" fmla="*/ 103300 h 647702"/>
                            <a:gd name="connsiteX49" fmla="*/ 247650 w 673895"/>
                            <a:gd name="connsiteY49" fmla="*/ 88107 h 647702"/>
                            <a:gd name="connsiteX50" fmla="*/ 335757 w 673895"/>
                            <a:gd name="connsiteY50" fmla="*/ 0 h 64770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</a:cxnLst>
                          <a:rect l="l" t="t" r="r" b="b"/>
                          <a:pathLst>
                            <a:path w="673895" h="647702">
                              <a:moveTo>
                                <a:pt x="284961" y="158165"/>
                              </a:moveTo>
                              <a:lnTo>
                                <a:pt x="170786" y="242195"/>
                              </a:lnTo>
                              <a:lnTo>
                                <a:pt x="176214" y="269082"/>
                              </a:lnTo>
                              <a:cubicBezTo>
                                <a:pt x="176214" y="293412"/>
                                <a:pt x="166353" y="315439"/>
                                <a:pt x="150408" y="331383"/>
                              </a:cubicBezTo>
                              <a:lnTo>
                                <a:pt x="146443" y="334057"/>
                              </a:lnTo>
                              <a:lnTo>
                                <a:pt x="192422" y="472837"/>
                              </a:lnTo>
                              <a:lnTo>
                                <a:pt x="220034" y="478412"/>
                              </a:lnTo>
                              <a:cubicBezTo>
                                <a:pt x="230575" y="482870"/>
                                <a:pt x="240067" y="489322"/>
                                <a:pt x="248039" y="497294"/>
                              </a:cubicBezTo>
                              <a:lnTo>
                                <a:pt x="265572" y="523298"/>
                              </a:lnTo>
                              <a:lnTo>
                                <a:pt x="408956" y="523298"/>
                              </a:lnTo>
                              <a:lnTo>
                                <a:pt x="417479" y="505571"/>
                              </a:lnTo>
                              <a:cubicBezTo>
                                <a:pt x="426979" y="491509"/>
                                <a:pt x="440432" y="480337"/>
                                <a:pt x="456243" y="473649"/>
                              </a:cubicBezTo>
                              <a:lnTo>
                                <a:pt x="488887" y="467058"/>
                              </a:lnTo>
                              <a:lnTo>
                                <a:pt x="531395" y="334333"/>
                              </a:lnTo>
                              <a:lnTo>
                                <a:pt x="523487" y="329002"/>
                              </a:lnTo>
                              <a:cubicBezTo>
                                <a:pt x="507543" y="313058"/>
                                <a:pt x="497681" y="291031"/>
                                <a:pt x="497681" y="266701"/>
                              </a:cubicBezTo>
                              <a:lnTo>
                                <a:pt x="501673" y="246929"/>
                              </a:lnTo>
                              <a:lnTo>
                                <a:pt x="384346" y="159653"/>
                              </a:lnTo>
                              <a:lnTo>
                                <a:pt x="370052" y="169290"/>
                              </a:lnTo>
                              <a:cubicBezTo>
                                <a:pt x="359511" y="173749"/>
                                <a:pt x="347922" y="176214"/>
                                <a:pt x="335757" y="176214"/>
                              </a:cubicBezTo>
                              <a:cubicBezTo>
                                <a:pt x="323592" y="176214"/>
                                <a:pt x="312003" y="173749"/>
                                <a:pt x="301462" y="169290"/>
                              </a:cubicBezTo>
                              <a:close/>
                              <a:moveTo>
                                <a:pt x="335757" y="0"/>
                              </a:moveTo>
                              <a:cubicBezTo>
                                <a:pt x="384417" y="0"/>
                                <a:pt x="423864" y="39447"/>
                                <a:pt x="423864" y="88107"/>
                              </a:cubicBezTo>
                              <a:lnTo>
                                <a:pt x="420253" y="105993"/>
                              </a:lnTo>
                              <a:lnTo>
                                <a:pt x="538728" y="194124"/>
                              </a:lnTo>
                              <a:lnTo>
                                <a:pt x="551493" y="185518"/>
                              </a:lnTo>
                              <a:cubicBezTo>
                                <a:pt x="562034" y="181059"/>
                                <a:pt x="573623" y="178594"/>
                                <a:pt x="585788" y="178594"/>
                              </a:cubicBezTo>
                              <a:cubicBezTo>
                                <a:pt x="634448" y="178594"/>
                                <a:pt x="673895" y="218041"/>
                                <a:pt x="673895" y="266701"/>
                              </a:cubicBezTo>
                              <a:cubicBezTo>
                                <a:pt x="673895" y="303196"/>
                                <a:pt x="651706" y="334509"/>
                                <a:pt x="620083" y="347884"/>
                              </a:cubicBezTo>
                              <a:lnTo>
                                <a:pt x="593016" y="353349"/>
                              </a:lnTo>
                              <a:lnTo>
                                <a:pt x="549222" y="490092"/>
                              </a:lnTo>
                              <a:lnTo>
                                <a:pt x="552839" y="492531"/>
                              </a:lnTo>
                              <a:cubicBezTo>
                                <a:pt x="568783" y="508475"/>
                                <a:pt x="578645" y="530502"/>
                                <a:pt x="578645" y="554832"/>
                              </a:cubicBezTo>
                              <a:cubicBezTo>
                                <a:pt x="578645" y="603492"/>
                                <a:pt x="539198" y="642939"/>
                                <a:pt x="490538" y="642939"/>
                              </a:cubicBezTo>
                              <a:cubicBezTo>
                                <a:pt x="454043" y="642939"/>
                                <a:pt x="422731" y="620750"/>
                                <a:pt x="409355" y="589127"/>
                              </a:cubicBezTo>
                              <a:lnTo>
                                <a:pt x="409084" y="587783"/>
                              </a:lnTo>
                              <a:lnTo>
                                <a:pt x="268154" y="587783"/>
                              </a:lnTo>
                              <a:lnTo>
                                <a:pt x="266921" y="593890"/>
                              </a:lnTo>
                              <a:cubicBezTo>
                                <a:pt x="253546" y="625513"/>
                                <a:pt x="222233" y="647702"/>
                                <a:pt x="185738" y="647702"/>
                              </a:cubicBezTo>
                              <a:cubicBezTo>
                                <a:pt x="137078" y="647702"/>
                                <a:pt x="97631" y="608255"/>
                                <a:pt x="97631" y="559595"/>
                              </a:cubicBezTo>
                              <a:cubicBezTo>
                                <a:pt x="97631" y="535265"/>
                                <a:pt x="107493" y="513238"/>
                                <a:pt x="123437" y="497294"/>
                              </a:cubicBezTo>
                              <a:lnTo>
                                <a:pt x="130921" y="492248"/>
                              </a:lnTo>
                              <a:lnTo>
                                <a:pt x="86036" y="356771"/>
                              </a:lnTo>
                              <a:lnTo>
                                <a:pt x="53812" y="350265"/>
                              </a:lnTo>
                              <a:cubicBezTo>
                                <a:pt x="22189" y="336890"/>
                                <a:pt x="0" y="305577"/>
                                <a:pt x="0" y="269082"/>
                              </a:cubicBezTo>
                              <a:cubicBezTo>
                                <a:pt x="0" y="220422"/>
                                <a:pt x="39447" y="180975"/>
                                <a:pt x="88107" y="180975"/>
                              </a:cubicBezTo>
                              <a:cubicBezTo>
                                <a:pt x="100272" y="180975"/>
                                <a:pt x="111861" y="183440"/>
                                <a:pt x="122402" y="187899"/>
                              </a:cubicBezTo>
                              <a:lnTo>
                                <a:pt x="129378" y="192602"/>
                              </a:lnTo>
                              <a:lnTo>
                                <a:pt x="250718" y="103300"/>
                              </a:lnTo>
                              <a:lnTo>
                                <a:pt x="247650" y="88107"/>
                              </a:lnTo>
                              <a:cubicBezTo>
                                <a:pt x="247650" y="39447"/>
                                <a:pt x="287097" y="0"/>
                                <a:pt x="33575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 cmpd="sng" algn="ctr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50" name="Group 349"/>
                    <p:cNvGrpSpPr/>
                    <p:nvPr/>
                  </p:nvGrpSpPr>
                  <p:grpSpPr>
                    <a:xfrm>
                      <a:off x="8203323" y="543029"/>
                      <a:ext cx="2250927" cy="1371600"/>
                      <a:chOff x="8203323" y="650979"/>
                      <a:chExt cx="2250927" cy="1371600"/>
                    </a:xfrm>
                  </p:grpSpPr>
                  <p:sp>
                    <p:nvSpPr>
                      <p:cNvPr id="351" name="Rectangle 350"/>
                      <p:cNvSpPr/>
                      <p:nvPr/>
                    </p:nvSpPr>
                    <p:spPr bwMode="auto">
                      <a:xfrm>
                        <a:off x="8203323" y="650979"/>
                        <a:ext cx="2250927" cy="137160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895923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76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Developer services</a:t>
                        </a:r>
                      </a:p>
                    </p:txBody>
                  </p:sp>
                  <p:grpSp>
                    <p:nvGrpSpPr>
                      <p:cNvPr id="352" name="Group 351"/>
                      <p:cNvGrpSpPr/>
                      <p:nvPr/>
                    </p:nvGrpSpPr>
                    <p:grpSpPr>
                      <a:xfrm>
                        <a:off x="8316462" y="1050815"/>
                        <a:ext cx="1048050" cy="290595"/>
                        <a:chOff x="8316462" y="1050815"/>
                        <a:chExt cx="1048050" cy="290595"/>
                      </a:xfrm>
                    </p:grpSpPr>
                    <p:sp>
                      <p:nvSpPr>
                        <p:cNvPr id="362" name="TextBox 361"/>
                        <p:cNvSpPr txBox="1"/>
                        <p:nvPr/>
                      </p:nvSpPr>
                      <p:spPr bwMode="auto">
                        <a:xfrm>
                          <a:off x="8694587" y="1065786"/>
                          <a:ext cx="669925" cy="250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Visual 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Studio</a:t>
                          </a:r>
                        </a:p>
                      </p:txBody>
                    </p:sp>
                    <p:pic>
                      <p:nvPicPr>
                        <p:cNvPr id="363" name="Picture 167" descr="Visual Studio Online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7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6462" y="1050815"/>
                          <a:ext cx="290580" cy="2905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53" name="Group 352"/>
                      <p:cNvGrpSpPr/>
                      <p:nvPr/>
                    </p:nvGrpSpPr>
                    <p:grpSpPr>
                      <a:xfrm>
                        <a:off x="9413978" y="1606382"/>
                        <a:ext cx="957567" cy="312845"/>
                        <a:chOff x="9413978" y="1606382"/>
                        <a:chExt cx="957567" cy="312845"/>
                      </a:xfrm>
                    </p:grpSpPr>
                    <p:sp>
                      <p:nvSpPr>
                        <p:cNvPr id="360" name="TextBox 359"/>
                        <p:cNvSpPr txBox="1"/>
                        <p:nvPr/>
                      </p:nvSpPr>
                      <p:spPr bwMode="auto">
                        <a:xfrm>
                          <a:off x="9712733" y="1617602"/>
                          <a:ext cx="658812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Application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insights</a:t>
                          </a:r>
                        </a:p>
                      </p:txBody>
                    </p:sp>
                    <p:pic>
                      <p:nvPicPr>
                        <p:cNvPr id="361" name="Picture 169" descr="Application Insights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8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13978" y="1606382"/>
                          <a:ext cx="292365" cy="292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54" name="Group 353"/>
                      <p:cNvGrpSpPr/>
                      <p:nvPr/>
                    </p:nvGrpSpPr>
                    <p:grpSpPr>
                      <a:xfrm>
                        <a:off x="9408787" y="1025699"/>
                        <a:ext cx="875200" cy="302765"/>
                        <a:chOff x="9408787" y="1025699"/>
                        <a:chExt cx="875200" cy="302765"/>
                      </a:xfrm>
                    </p:grpSpPr>
                    <p:pic>
                      <p:nvPicPr>
                        <p:cNvPr id="358" name="Picture 27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9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08787" y="1025699"/>
                          <a:ext cx="302749" cy="3027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sp>
                      <p:nvSpPr>
                        <p:cNvPr id="359" name="TextBox 358"/>
                        <p:cNvSpPr txBox="1"/>
                        <p:nvPr/>
                      </p:nvSpPr>
                      <p:spPr bwMode="auto">
                        <a:xfrm>
                          <a:off x="9742651" y="1059753"/>
                          <a:ext cx="541336" cy="249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Azure SDK</a:t>
                          </a:r>
                        </a:p>
                      </p:txBody>
                    </p:sp>
                  </p:grpSp>
                  <p:grpSp>
                    <p:nvGrpSpPr>
                      <p:cNvPr id="355" name="Group 354"/>
                      <p:cNvGrpSpPr/>
                      <p:nvPr/>
                    </p:nvGrpSpPr>
                    <p:grpSpPr>
                      <a:xfrm>
                        <a:off x="8316496" y="1621631"/>
                        <a:ext cx="1048016" cy="280129"/>
                        <a:chOff x="8316496" y="1621631"/>
                        <a:chExt cx="1048016" cy="280129"/>
                      </a:xfrm>
                    </p:grpSpPr>
                    <p:sp>
                      <p:nvSpPr>
                        <p:cNvPr id="356" name="TextBox 355"/>
                        <p:cNvSpPr txBox="1"/>
                        <p:nvPr/>
                      </p:nvSpPr>
                      <p:spPr bwMode="auto">
                        <a:xfrm>
                          <a:off x="8704112" y="1650936"/>
                          <a:ext cx="660400" cy="250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13950" eaLnBrk="0" fontAlgn="base" latinLnBrk="0" hangingPunct="0">
                            <a:lnSpc>
                              <a:spcPct val="90000"/>
                            </a:lnSpc>
                            <a:spcBef>
                              <a:spcPts val="588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Team </a:t>
                          </a:r>
                          <a:b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98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project</a:t>
                          </a:r>
                        </a:p>
                      </p:txBody>
                    </p:sp>
                    <p:sp>
                      <p:nvSpPr>
                        <p:cNvPr id="357" name="Freeform 356"/>
                        <p:cNvSpPr/>
                        <p:nvPr/>
                      </p:nvSpPr>
                      <p:spPr bwMode="auto">
                        <a:xfrm>
                          <a:off x="8316496" y="1621631"/>
                          <a:ext cx="290512" cy="249237"/>
                        </a:xfrm>
                        <a:custGeom>
                          <a:avLst/>
                          <a:gdLst>
                            <a:gd name="connsiteX0" fmla="*/ 20235 w 769143"/>
                            <a:gd name="connsiteY0" fmla="*/ 443405 h 659607"/>
                            <a:gd name="connsiteX1" fmla="*/ 84659 w 769143"/>
                            <a:gd name="connsiteY1" fmla="*/ 443405 h 659607"/>
                            <a:gd name="connsiteX2" fmla="*/ 133712 w 769143"/>
                            <a:gd name="connsiteY2" fmla="*/ 527981 h 659607"/>
                            <a:gd name="connsiteX3" fmla="*/ 182766 w 769143"/>
                            <a:gd name="connsiteY3" fmla="*/ 443405 h 659607"/>
                            <a:gd name="connsiteX4" fmla="*/ 251228 w 769143"/>
                            <a:gd name="connsiteY4" fmla="*/ 443405 h 659607"/>
                            <a:gd name="connsiteX5" fmla="*/ 271462 w 769143"/>
                            <a:gd name="connsiteY5" fmla="*/ 463640 h 659607"/>
                            <a:gd name="connsiteX6" fmla="*/ 271462 w 769143"/>
                            <a:gd name="connsiteY6" fmla="*/ 634610 h 659607"/>
                            <a:gd name="connsiteX7" fmla="*/ 251228 w 769143"/>
                            <a:gd name="connsiteY7" fmla="*/ 654845 h 659607"/>
                            <a:gd name="connsiteX8" fmla="*/ 20235 w 769143"/>
                            <a:gd name="connsiteY8" fmla="*/ 654845 h 659607"/>
                            <a:gd name="connsiteX9" fmla="*/ 0 w 769143"/>
                            <a:gd name="connsiteY9" fmla="*/ 634610 h 659607"/>
                            <a:gd name="connsiteX10" fmla="*/ 0 w 769143"/>
                            <a:gd name="connsiteY10" fmla="*/ 463640 h 659607"/>
                            <a:gd name="connsiteX11" fmla="*/ 20235 w 769143"/>
                            <a:gd name="connsiteY11" fmla="*/ 443405 h 659607"/>
                            <a:gd name="connsiteX12" fmla="*/ 330596 w 769143"/>
                            <a:gd name="connsiteY12" fmla="*/ 290513 h 659607"/>
                            <a:gd name="connsiteX13" fmla="*/ 443055 w 769143"/>
                            <a:gd name="connsiteY13" fmla="*/ 290513 h 659607"/>
                            <a:gd name="connsiteX14" fmla="*/ 528684 w 769143"/>
                            <a:gd name="connsiteY14" fmla="*/ 438150 h 659607"/>
                            <a:gd name="connsiteX15" fmla="*/ 614314 w 769143"/>
                            <a:gd name="connsiteY15" fmla="*/ 290513 h 659607"/>
                            <a:gd name="connsiteX16" fmla="*/ 733821 w 769143"/>
                            <a:gd name="connsiteY16" fmla="*/ 290513 h 659607"/>
                            <a:gd name="connsiteX17" fmla="*/ 769143 w 769143"/>
                            <a:gd name="connsiteY17" fmla="*/ 325835 h 659607"/>
                            <a:gd name="connsiteX18" fmla="*/ 769143 w 769143"/>
                            <a:gd name="connsiteY18" fmla="*/ 624285 h 659607"/>
                            <a:gd name="connsiteX19" fmla="*/ 733821 w 769143"/>
                            <a:gd name="connsiteY19" fmla="*/ 659607 h 659607"/>
                            <a:gd name="connsiteX20" fmla="*/ 330596 w 769143"/>
                            <a:gd name="connsiteY20" fmla="*/ 659607 h 659607"/>
                            <a:gd name="connsiteX21" fmla="*/ 295274 w 769143"/>
                            <a:gd name="connsiteY21" fmla="*/ 624285 h 659607"/>
                            <a:gd name="connsiteX22" fmla="*/ 295274 w 769143"/>
                            <a:gd name="connsiteY22" fmla="*/ 325835 h 659607"/>
                            <a:gd name="connsiteX23" fmla="*/ 330596 w 769143"/>
                            <a:gd name="connsiteY23" fmla="*/ 290513 h 659607"/>
                            <a:gd name="connsiteX24" fmla="*/ 134367 w 769143"/>
                            <a:gd name="connsiteY24" fmla="*/ 276981 h 659607"/>
                            <a:gd name="connsiteX25" fmla="*/ 211441 w 769143"/>
                            <a:gd name="connsiteY25" fmla="*/ 354055 h 659607"/>
                            <a:gd name="connsiteX26" fmla="*/ 134367 w 769143"/>
                            <a:gd name="connsiteY26" fmla="*/ 431128 h 659607"/>
                            <a:gd name="connsiteX27" fmla="*/ 57293 w 769143"/>
                            <a:gd name="connsiteY27" fmla="*/ 354055 h 659607"/>
                            <a:gd name="connsiteX28" fmla="*/ 134367 w 769143"/>
                            <a:gd name="connsiteY28" fmla="*/ 276981 h 659607"/>
                            <a:gd name="connsiteX29" fmla="*/ 529827 w 769143"/>
                            <a:gd name="connsiteY29" fmla="*/ 0 h 659607"/>
                            <a:gd name="connsiteX30" fmla="*/ 664368 w 769143"/>
                            <a:gd name="connsiteY30" fmla="*/ 134541 h 659607"/>
                            <a:gd name="connsiteX31" fmla="*/ 529827 w 769143"/>
                            <a:gd name="connsiteY31" fmla="*/ 269082 h 659607"/>
                            <a:gd name="connsiteX32" fmla="*/ 395286 w 769143"/>
                            <a:gd name="connsiteY32" fmla="*/ 134541 h 659607"/>
                            <a:gd name="connsiteX33" fmla="*/ 529827 w 769143"/>
                            <a:gd name="connsiteY33" fmla="*/ 0 h 6596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769143" h="659607">
                              <a:moveTo>
                                <a:pt x="20235" y="443405"/>
                              </a:moveTo>
                              <a:lnTo>
                                <a:pt x="84659" y="443405"/>
                              </a:lnTo>
                              <a:lnTo>
                                <a:pt x="133712" y="527981"/>
                              </a:lnTo>
                              <a:lnTo>
                                <a:pt x="182766" y="443405"/>
                              </a:lnTo>
                              <a:lnTo>
                                <a:pt x="251228" y="443405"/>
                              </a:lnTo>
                              <a:cubicBezTo>
                                <a:pt x="262403" y="443405"/>
                                <a:pt x="271462" y="452464"/>
                                <a:pt x="271462" y="463640"/>
                              </a:cubicBezTo>
                              <a:lnTo>
                                <a:pt x="271462" y="634610"/>
                              </a:lnTo>
                              <a:cubicBezTo>
                                <a:pt x="271462" y="645786"/>
                                <a:pt x="262403" y="654845"/>
                                <a:pt x="251228" y="654845"/>
                              </a:cubicBezTo>
                              <a:lnTo>
                                <a:pt x="20235" y="654845"/>
                              </a:lnTo>
                              <a:cubicBezTo>
                                <a:pt x="9060" y="654845"/>
                                <a:pt x="0" y="645786"/>
                                <a:pt x="0" y="634610"/>
                              </a:cubicBezTo>
                              <a:lnTo>
                                <a:pt x="0" y="463640"/>
                              </a:lnTo>
                              <a:cubicBezTo>
                                <a:pt x="0" y="452464"/>
                                <a:pt x="9060" y="443405"/>
                                <a:pt x="20235" y="443405"/>
                              </a:cubicBezTo>
                              <a:close/>
                              <a:moveTo>
                                <a:pt x="330596" y="290513"/>
                              </a:moveTo>
                              <a:lnTo>
                                <a:pt x="443055" y="290513"/>
                              </a:lnTo>
                              <a:lnTo>
                                <a:pt x="528684" y="438150"/>
                              </a:lnTo>
                              <a:lnTo>
                                <a:pt x="614314" y="290513"/>
                              </a:lnTo>
                              <a:lnTo>
                                <a:pt x="733821" y="290513"/>
                              </a:lnTo>
                              <a:cubicBezTo>
                                <a:pt x="753329" y="290513"/>
                                <a:pt x="769143" y="306327"/>
                                <a:pt x="769143" y="325835"/>
                              </a:cubicBezTo>
                              <a:lnTo>
                                <a:pt x="769143" y="624285"/>
                              </a:lnTo>
                              <a:cubicBezTo>
                                <a:pt x="769143" y="643793"/>
                                <a:pt x="753329" y="659607"/>
                                <a:pt x="733821" y="659607"/>
                              </a:cubicBezTo>
                              <a:lnTo>
                                <a:pt x="330596" y="659607"/>
                              </a:lnTo>
                              <a:cubicBezTo>
                                <a:pt x="311088" y="659607"/>
                                <a:pt x="295274" y="643793"/>
                                <a:pt x="295274" y="624285"/>
                              </a:cubicBezTo>
                              <a:lnTo>
                                <a:pt x="295274" y="325835"/>
                              </a:lnTo>
                              <a:cubicBezTo>
                                <a:pt x="295274" y="306327"/>
                                <a:pt x="311088" y="290513"/>
                                <a:pt x="330596" y="290513"/>
                              </a:cubicBezTo>
                              <a:close/>
                              <a:moveTo>
                                <a:pt x="134367" y="276981"/>
                              </a:moveTo>
                              <a:cubicBezTo>
                                <a:pt x="176934" y="276981"/>
                                <a:pt x="211441" y="311488"/>
                                <a:pt x="211441" y="354055"/>
                              </a:cubicBezTo>
                              <a:cubicBezTo>
                                <a:pt x="211441" y="396621"/>
                                <a:pt x="176934" y="431128"/>
                                <a:pt x="134367" y="431128"/>
                              </a:cubicBezTo>
                              <a:cubicBezTo>
                                <a:pt x="91800" y="431128"/>
                                <a:pt x="57293" y="396621"/>
                                <a:pt x="57293" y="354055"/>
                              </a:cubicBezTo>
                              <a:cubicBezTo>
                                <a:pt x="57293" y="311488"/>
                                <a:pt x="91800" y="276981"/>
                                <a:pt x="134367" y="276981"/>
                              </a:cubicBezTo>
                              <a:close/>
                              <a:moveTo>
                                <a:pt x="529827" y="0"/>
                              </a:moveTo>
                              <a:cubicBezTo>
                                <a:pt x="604132" y="0"/>
                                <a:pt x="664368" y="60236"/>
                                <a:pt x="664368" y="134541"/>
                              </a:cubicBezTo>
                              <a:cubicBezTo>
                                <a:pt x="664368" y="208846"/>
                                <a:pt x="604132" y="269082"/>
                                <a:pt x="529827" y="269082"/>
                              </a:cubicBezTo>
                              <a:cubicBezTo>
                                <a:pt x="455522" y="269082"/>
                                <a:pt x="395286" y="208846"/>
                                <a:pt x="395286" y="134541"/>
                              </a:cubicBezTo>
                              <a:cubicBezTo>
                                <a:pt x="395286" y="60236"/>
                                <a:pt x="455522" y="0"/>
                                <a:pt x="52982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86" name="Group 285"/>
                <p:cNvGrpSpPr/>
                <p:nvPr/>
              </p:nvGrpSpPr>
              <p:grpSpPr>
                <a:xfrm>
                  <a:off x="112714" y="93574"/>
                  <a:ext cx="1737360" cy="4350857"/>
                  <a:chOff x="112714" y="107949"/>
                  <a:chExt cx="1737360" cy="4350857"/>
                </a:xfrm>
              </p:grpSpPr>
              <p:sp>
                <p:nvSpPr>
                  <p:cNvPr id="319" name="Rectangle 318"/>
                  <p:cNvSpPr/>
                  <p:nvPr/>
                </p:nvSpPr>
                <p:spPr bwMode="auto">
                  <a:xfrm>
                    <a:off x="112714" y="107949"/>
                    <a:ext cx="1737360" cy="4350857"/>
                  </a:xfrm>
                  <a:prstGeom prst="rect">
                    <a:avLst/>
                  </a:prstGeom>
                  <a:solidFill>
                    <a:srgbClr val="1B3C72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265176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72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Security and management</a:t>
                    </a:r>
                  </a:p>
                </p:txBody>
              </p:sp>
              <p:grpSp>
                <p:nvGrpSpPr>
                  <p:cNvPr id="320" name="Group 319"/>
                  <p:cNvGrpSpPr/>
                  <p:nvPr/>
                </p:nvGrpSpPr>
                <p:grpSpPr>
                  <a:xfrm>
                    <a:off x="345049" y="762503"/>
                    <a:ext cx="1458716" cy="3407053"/>
                    <a:chOff x="345049" y="762503"/>
                    <a:chExt cx="1458716" cy="3407053"/>
                  </a:xfrm>
                </p:grpSpPr>
                <p:grpSp>
                  <p:nvGrpSpPr>
                    <p:cNvPr id="321" name="Group 320"/>
                    <p:cNvGrpSpPr/>
                    <p:nvPr/>
                  </p:nvGrpSpPr>
                  <p:grpSpPr>
                    <a:xfrm>
                      <a:off x="368069" y="1266719"/>
                      <a:ext cx="1027708" cy="303213"/>
                      <a:chOff x="368069" y="1313314"/>
                      <a:chExt cx="1027708" cy="303213"/>
                    </a:xfrm>
                  </p:grpSpPr>
                  <p:sp>
                    <p:nvSpPr>
                      <p:cNvPr id="340" name="TextBox 339"/>
                      <p:cNvSpPr txBox="1"/>
                      <p:nvPr/>
                    </p:nvSpPr>
                    <p:spPr bwMode="auto">
                      <a:xfrm>
                        <a:off x="736963" y="1314902"/>
                        <a:ext cx="658814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Active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Directory</a:t>
                        </a:r>
                      </a:p>
                    </p:txBody>
                  </p:sp>
                  <p:pic>
                    <p:nvPicPr>
                      <p:cNvPr id="341" name="Picture 193" descr="Azure Active Directory.png"/>
                      <p:cNvPicPr>
                        <a:picLocks noChangeAspect="1"/>
                      </p:cNvPicPr>
                      <p:nvPr/>
                    </p:nvPicPr>
                    <p:blipFill>
                      <a:blip r:embed="rId40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1313314"/>
                        <a:ext cx="298175" cy="29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2" name="Group 321"/>
                    <p:cNvGrpSpPr/>
                    <p:nvPr/>
                  </p:nvGrpSpPr>
                  <p:grpSpPr>
                    <a:xfrm>
                      <a:off x="391710" y="1788232"/>
                      <a:ext cx="1004066" cy="301625"/>
                      <a:chOff x="391710" y="1847920"/>
                      <a:chExt cx="1004066" cy="301625"/>
                    </a:xfrm>
                  </p:grpSpPr>
                  <p:sp>
                    <p:nvSpPr>
                      <p:cNvPr id="338" name="TextBox 337"/>
                      <p:cNvSpPr txBox="1"/>
                      <p:nvPr/>
                    </p:nvSpPr>
                    <p:spPr bwMode="auto">
                      <a:xfrm>
                        <a:off x="736963" y="1847920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Multi-factor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Authentication</a:t>
                        </a:r>
                      </a:p>
                    </p:txBody>
                  </p:sp>
                  <p:pic>
                    <p:nvPicPr>
                      <p:cNvPr id="339" name="Picture 195" descr="Multi-Factor Authentication.png"/>
                      <p:cNvPicPr>
                        <a:picLocks noChangeAspect="1"/>
                      </p:cNvPicPr>
                      <p:nvPr/>
                    </p:nvPicPr>
                    <p:blipFill>
                      <a:blip r:embed="rId41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10" y="1854270"/>
                        <a:ext cx="288064" cy="28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3" name="Group 322"/>
                    <p:cNvGrpSpPr/>
                    <p:nvPr/>
                  </p:nvGrpSpPr>
                  <p:grpSpPr>
                    <a:xfrm>
                      <a:off x="368069" y="2308157"/>
                      <a:ext cx="1027706" cy="301625"/>
                      <a:chOff x="368069" y="2341251"/>
                      <a:chExt cx="1027706" cy="301625"/>
                    </a:xfrm>
                  </p:grpSpPr>
                  <p:sp>
                    <p:nvSpPr>
                      <p:cNvPr id="336" name="TextBox 335"/>
                      <p:cNvSpPr txBox="1"/>
                      <p:nvPr/>
                    </p:nvSpPr>
                    <p:spPr bwMode="auto">
                      <a:xfrm>
                        <a:off x="736963" y="2341251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Automation</a:t>
                        </a:r>
                      </a:p>
                    </p:txBody>
                  </p:sp>
                  <p:pic>
                    <p:nvPicPr>
                      <p:cNvPr id="337" name="Picture 198" descr="Azure automation.png"/>
                      <p:cNvPicPr>
                        <a:picLocks noChangeAspect="1"/>
                      </p:cNvPicPr>
                      <p:nvPr/>
                    </p:nvPicPr>
                    <p:blipFill>
                      <a:blip r:embed="rId42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2347601"/>
                        <a:ext cx="289482" cy="290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4" name="Group 323"/>
                    <p:cNvGrpSpPr/>
                    <p:nvPr/>
                  </p:nvGrpSpPr>
                  <p:grpSpPr>
                    <a:xfrm>
                      <a:off x="368069" y="762503"/>
                      <a:ext cx="1027707" cy="285916"/>
                      <a:chOff x="368069" y="762503"/>
                      <a:chExt cx="1027707" cy="285916"/>
                    </a:xfrm>
                  </p:grpSpPr>
                  <p:sp>
                    <p:nvSpPr>
                      <p:cNvPr id="334" name="TextBox 333"/>
                      <p:cNvSpPr txBox="1"/>
                      <p:nvPr/>
                    </p:nvSpPr>
                    <p:spPr bwMode="auto">
                      <a:xfrm>
                        <a:off x="736963" y="789031"/>
                        <a:ext cx="658813" cy="232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/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Portal</a:t>
                        </a:r>
                      </a:p>
                    </p:txBody>
                  </p:sp>
                  <p:pic>
                    <p:nvPicPr>
                      <p:cNvPr id="335" name="Picture 200" descr="Azure subscription.png"/>
                      <p:cNvPicPr>
                        <a:picLocks noChangeAspect="1"/>
                      </p:cNvPicPr>
                      <p:nvPr/>
                    </p:nvPicPr>
                    <p:blipFill>
                      <a:blip r:embed="rId43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762503"/>
                        <a:ext cx="286234" cy="285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5" name="Group 324"/>
                    <p:cNvGrpSpPr/>
                    <p:nvPr/>
                  </p:nvGrpSpPr>
                  <p:grpSpPr>
                    <a:xfrm>
                      <a:off x="368069" y="2828082"/>
                      <a:ext cx="1027707" cy="301625"/>
                      <a:chOff x="368069" y="2835216"/>
                      <a:chExt cx="1027707" cy="301625"/>
                    </a:xfrm>
                  </p:grpSpPr>
                  <p:sp>
                    <p:nvSpPr>
                      <p:cNvPr id="332" name="TextBox 331"/>
                      <p:cNvSpPr txBox="1"/>
                      <p:nvPr/>
                    </p:nvSpPr>
                    <p:spPr bwMode="auto">
                      <a:xfrm>
                        <a:off x="736963" y="2835216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Key vault</a:t>
                        </a:r>
                      </a:p>
                    </p:txBody>
                  </p:sp>
                  <p:pic>
                    <p:nvPicPr>
                      <p:cNvPr id="333" name="Picture 204" descr="AzureKeyVault_icon_white.png"/>
                      <p:cNvPicPr>
                        <a:picLocks noChangeAspect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2835216"/>
                        <a:ext cx="266988" cy="296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6" name="Group 325"/>
                    <p:cNvGrpSpPr/>
                    <p:nvPr/>
                  </p:nvGrpSpPr>
                  <p:grpSpPr>
                    <a:xfrm>
                      <a:off x="345049" y="3348007"/>
                      <a:ext cx="1458716" cy="301625"/>
                      <a:chOff x="345049" y="3328988"/>
                      <a:chExt cx="1458716" cy="301625"/>
                    </a:xfrm>
                  </p:grpSpPr>
                  <p:sp>
                    <p:nvSpPr>
                      <p:cNvPr id="330" name="TextBox 329"/>
                      <p:cNvSpPr txBox="1"/>
                      <p:nvPr/>
                    </p:nvSpPr>
                    <p:spPr bwMode="auto">
                      <a:xfrm>
                        <a:off x="736963" y="3328988"/>
                        <a:ext cx="106680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Store/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marketplace</a:t>
                        </a:r>
                      </a:p>
                    </p:txBody>
                  </p:sp>
                  <p:pic>
                    <p:nvPicPr>
                      <p:cNvPr id="331" name="Picture 230" descr="Azure Marketplace.png"/>
                      <p:cNvPicPr>
                        <a:picLocks noChangeAspect="1"/>
                      </p:cNvPicPr>
                      <p:nvPr/>
                    </p:nvPicPr>
                    <p:blipFill>
                      <a:blip r:embed="rId45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49" y="3338513"/>
                        <a:ext cx="291101" cy="291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7" name="Group 326"/>
                    <p:cNvGrpSpPr/>
                    <p:nvPr/>
                  </p:nvGrpSpPr>
                  <p:grpSpPr>
                    <a:xfrm>
                      <a:off x="368069" y="3867931"/>
                      <a:ext cx="1029294" cy="301625"/>
                      <a:chOff x="368069" y="3867931"/>
                      <a:chExt cx="1029294" cy="301625"/>
                    </a:xfrm>
                  </p:grpSpPr>
                  <p:pic>
                    <p:nvPicPr>
                      <p:cNvPr id="328" name="Picture 412"/>
                      <p:cNvPicPr>
                        <a:picLocks noChangeAspect="1"/>
                      </p:cNvPicPr>
                      <p:nvPr/>
                    </p:nvPicPr>
                    <p:blipFill>
                      <a:blip r:embed="rId46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3891744"/>
                        <a:ext cx="252343" cy="25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329" name="TextBox 328"/>
                      <p:cNvSpPr txBox="1"/>
                      <p:nvPr/>
                    </p:nvSpPr>
                    <p:spPr bwMode="auto">
                      <a:xfrm>
                        <a:off x="736963" y="3867931"/>
                        <a:ext cx="660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VM Image Gallery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and VM Depot</a:t>
                        </a:r>
                      </a:p>
                    </p:txBody>
                  </p:sp>
                </p:grpSp>
              </p:grp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0690177" y="93575"/>
                  <a:ext cx="1645920" cy="4364124"/>
                  <a:chOff x="10690177" y="93576"/>
                  <a:chExt cx="1645920" cy="4364124"/>
                </a:xfrm>
              </p:grpSpPr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10690177" y="93576"/>
                    <a:ext cx="1645920" cy="4364124"/>
                  </a:xfrm>
                  <a:prstGeom prst="rect">
                    <a:avLst/>
                  </a:prstGeom>
                  <a:solidFill>
                    <a:srgbClr val="1B3C72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265176" tIns="143428" rIns="179285" bIns="143428"/>
                  <a:lstStyle/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72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Hybrid</a:t>
                    </a:r>
                  </a:p>
                  <a:p>
                    <a:pPr marL="0" marR="0" lvl="0" indent="0" algn="ctr" defTabSz="895923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72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operations</a:t>
                    </a:r>
                  </a:p>
                </p:txBody>
              </p:sp>
              <p:grpSp>
                <p:nvGrpSpPr>
                  <p:cNvPr id="289" name="Group 288"/>
                  <p:cNvGrpSpPr/>
                  <p:nvPr/>
                </p:nvGrpSpPr>
                <p:grpSpPr>
                  <a:xfrm>
                    <a:off x="10975200" y="777858"/>
                    <a:ext cx="1066275" cy="3405562"/>
                    <a:chOff x="10975200" y="777858"/>
                    <a:chExt cx="1066275" cy="3405562"/>
                  </a:xfrm>
                </p:grpSpPr>
                <p:grpSp>
                  <p:nvGrpSpPr>
                    <p:cNvPr id="290" name="Group 289"/>
                    <p:cNvGrpSpPr/>
                    <p:nvPr/>
                  </p:nvGrpSpPr>
                  <p:grpSpPr>
                    <a:xfrm>
                      <a:off x="10975200" y="1826584"/>
                      <a:ext cx="1064688" cy="300038"/>
                      <a:chOff x="10975200" y="1826584"/>
                      <a:chExt cx="1064688" cy="300038"/>
                    </a:xfrm>
                  </p:grpSpPr>
                  <p:sp>
                    <p:nvSpPr>
                      <p:cNvPr id="317" name="TextBox 316"/>
                      <p:cNvSpPr txBox="1"/>
                      <p:nvPr/>
                    </p:nvSpPr>
                    <p:spPr bwMode="auto">
                      <a:xfrm>
                        <a:off x="11381075" y="1826584"/>
                        <a:ext cx="658813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Backup</a:t>
                        </a:r>
                      </a:p>
                    </p:txBody>
                  </p:sp>
                  <p:pic>
                    <p:nvPicPr>
                      <p:cNvPr id="318" name="Picture 206" descr="Backup Service.png"/>
                      <p:cNvPicPr>
                        <a:picLocks noChangeAspect="1"/>
                      </p:cNvPicPr>
                      <p:nvPr/>
                    </p:nvPicPr>
                    <p:blipFill>
                      <a:blip r:embed="rId47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5200" y="1828596"/>
                        <a:ext cx="296404" cy="296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1" name="Group 290"/>
                    <p:cNvGrpSpPr/>
                    <p:nvPr/>
                  </p:nvGrpSpPr>
                  <p:grpSpPr>
                    <a:xfrm>
                      <a:off x="10980478" y="3369012"/>
                      <a:ext cx="1059409" cy="301625"/>
                      <a:chOff x="10980478" y="3369012"/>
                      <a:chExt cx="1059409" cy="301625"/>
                    </a:xfrm>
                  </p:grpSpPr>
                  <p:sp>
                    <p:nvSpPr>
                      <p:cNvPr id="315" name="TextBox 314"/>
                      <p:cNvSpPr txBox="1"/>
                      <p:nvPr/>
                    </p:nvSpPr>
                    <p:spPr bwMode="auto">
                      <a:xfrm>
                        <a:off x="11381075" y="3369012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Site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recovery</a:t>
                        </a:r>
                      </a:p>
                    </p:txBody>
                  </p:sp>
                  <p:pic>
                    <p:nvPicPr>
                      <p:cNvPr id="316" name="Picture 210" descr="Site Recovery.png"/>
                      <p:cNvPicPr>
                        <a:picLocks noChangeAspect="1"/>
                      </p:cNvPicPr>
                      <p:nvPr/>
                    </p:nvPicPr>
                    <p:blipFill>
                      <a:blip r:embed="rId48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0478" y="3369012"/>
                        <a:ext cx="285848" cy="286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2" name="Group 291"/>
                    <p:cNvGrpSpPr/>
                    <p:nvPr/>
                  </p:nvGrpSpPr>
                  <p:grpSpPr>
                    <a:xfrm>
                      <a:off x="10980029" y="2856180"/>
                      <a:ext cx="1059859" cy="300037"/>
                      <a:chOff x="10980029" y="2856180"/>
                      <a:chExt cx="1059859" cy="300037"/>
                    </a:xfrm>
                  </p:grpSpPr>
                  <p:sp>
                    <p:nvSpPr>
                      <p:cNvPr id="313" name="TextBox 312"/>
                      <p:cNvSpPr txBox="1"/>
                      <p:nvPr/>
                    </p:nvSpPr>
                    <p:spPr bwMode="auto">
                      <a:xfrm>
                        <a:off x="11381075" y="2856180"/>
                        <a:ext cx="658813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Import/export</a:t>
                        </a:r>
                      </a:p>
                    </p:txBody>
                  </p:sp>
                  <p:pic>
                    <p:nvPicPr>
                      <p:cNvPr id="314" name="Picture 212" descr="Storage (Azure).png"/>
                      <p:cNvPicPr>
                        <a:picLocks noChangeAspect="1"/>
                      </p:cNvPicPr>
                      <p:nvPr/>
                    </p:nvPicPr>
                    <p:blipFill>
                      <a:blip r:embed="rId49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0029" y="2856180"/>
                        <a:ext cx="286746" cy="286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3" name="Group 292"/>
                    <p:cNvGrpSpPr/>
                    <p:nvPr/>
                  </p:nvGrpSpPr>
                  <p:grpSpPr>
                    <a:xfrm>
                      <a:off x="11000752" y="1282977"/>
                      <a:ext cx="1039135" cy="317091"/>
                      <a:chOff x="11000752" y="1282977"/>
                      <a:chExt cx="1039135" cy="317091"/>
                    </a:xfrm>
                  </p:grpSpPr>
                  <p:sp>
                    <p:nvSpPr>
                      <p:cNvPr id="311" name="TextBox 310"/>
                      <p:cNvSpPr txBox="1"/>
                      <p:nvPr/>
                    </p:nvSpPr>
                    <p:spPr bwMode="auto">
                      <a:xfrm>
                        <a:off x="11381075" y="1291504"/>
                        <a:ext cx="6588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AD Privileged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Identity mgmt.</a:t>
                        </a:r>
                      </a:p>
                    </p:txBody>
                  </p:sp>
                  <p:pic>
                    <p:nvPicPr>
                      <p:cNvPr id="312" name="Picture 271"/>
                      <p:cNvPicPr>
                        <a:picLocks noChangeAspect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0752" y="1282977"/>
                        <a:ext cx="245301" cy="3170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10983175" y="2349115"/>
                      <a:ext cx="1058300" cy="301625"/>
                      <a:chOff x="10983175" y="2349115"/>
                      <a:chExt cx="1058300" cy="301625"/>
                    </a:xfrm>
                  </p:grpSpPr>
                  <p:sp>
                    <p:nvSpPr>
                      <p:cNvPr id="309" name="TextBox 308"/>
                      <p:cNvSpPr txBox="1"/>
                      <p:nvPr/>
                    </p:nvSpPr>
                    <p:spPr bwMode="auto">
                      <a:xfrm>
                        <a:off x="11381075" y="2349115"/>
                        <a:ext cx="660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Operational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insights</a:t>
                        </a:r>
                      </a:p>
                    </p:txBody>
                  </p:sp>
                  <p:pic>
                    <p:nvPicPr>
                      <p:cNvPr id="310" name="Picture 329" descr="Operational Insights.png"/>
                      <p:cNvPicPr>
                        <a:picLocks noChangeAspect="1"/>
                      </p:cNvPicPr>
                      <p:nvPr/>
                    </p:nvPicPr>
                    <p:blipFill>
                      <a:blip r:embed="rId51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3175" y="2349115"/>
                        <a:ext cx="280454" cy="280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5" name="Group 294"/>
                    <p:cNvGrpSpPr/>
                    <p:nvPr/>
                  </p:nvGrpSpPr>
                  <p:grpSpPr>
                    <a:xfrm>
                      <a:off x="10976538" y="777858"/>
                      <a:ext cx="1063349" cy="300038"/>
                      <a:chOff x="10976538" y="777858"/>
                      <a:chExt cx="1063349" cy="300038"/>
                    </a:xfrm>
                  </p:grpSpPr>
                  <p:sp>
                    <p:nvSpPr>
                      <p:cNvPr id="299" name="TextBox 298"/>
                      <p:cNvSpPr txBox="1"/>
                      <p:nvPr/>
                    </p:nvSpPr>
                    <p:spPr bwMode="auto">
                      <a:xfrm>
                        <a:off x="11381075" y="777858"/>
                        <a:ext cx="658812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Azure AD </a:t>
                        </a:r>
                        <a:b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98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Connect Health</a:t>
                        </a:r>
                      </a:p>
                    </p:txBody>
                  </p:sp>
                  <p:grpSp>
                    <p:nvGrpSpPr>
                      <p:cNvPr id="300" name="Group 22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976538" y="777858"/>
                        <a:ext cx="293729" cy="278603"/>
                        <a:chOff x="10757647" y="1125048"/>
                        <a:chExt cx="293741" cy="279390"/>
                      </a:xfrm>
                    </p:grpSpPr>
                    <p:pic>
                      <p:nvPicPr>
                        <p:cNvPr id="301" name="Picture 221" descr="Azure Active Directory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0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57647" y="1125048"/>
                          <a:ext cx="262077" cy="2620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sp>
                      <p:nvSpPr>
                        <p:cNvPr id="302" name="Heart 301"/>
                        <p:cNvSpPr/>
                        <p:nvPr/>
                      </p:nvSpPr>
                      <p:spPr bwMode="auto">
                        <a:xfrm>
                          <a:off x="10905290" y="1274695"/>
                          <a:ext cx="146056" cy="128950"/>
                        </a:xfrm>
                        <a:prstGeom prst="heart">
                          <a:avLst/>
                        </a:prstGeom>
                        <a:solidFill>
                          <a:srgbClr val="FFFFFF"/>
                        </a:solidFill>
                        <a:ln w="12700" cap="flat" cmpd="sng" algn="ctr">
                          <a:solidFill>
                            <a:srgbClr val="005695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1410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grpSp>
                      <p:nvGrpSpPr>
                        <p:cNvPr id="303" name="Group 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911015" y="1312918"/>
                          <a:ext cx="107890" cy="50915"/>
                          <a:chOff x="11033154" y="1382736"/>
                          <a:chExt cx="155481" cy="72283"/>
                        </a:xfrm>
                      </p:grpSpPr>
                      <p:cxnSp>
                        <p:nvCxnSpPr>
                          <p:cNvPr id="304" name="Straight Connector 303"/>
                          <p:cNvCxnSpPr/>
                          <p:nvPr/>
                        </p:nvCxnSpPr>
                        <p:spPr>
                          <a:xfrm flipV="1">
                            <a:off x="11034055" y="1414354"/>
                            <a:ext cx="50333" cy="0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305" name="Straight Connector 304"/>
                          <p:cNvCxnSpPr/>
                          <p:nvPr/>
                        </p:nvCxnSpPr>
                        <p:spPr>
                          <a:xfrm flipV="1">
                            <a:off x="11139295" y="1418875"/>
                            <a:ext cx="50333" cy="0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306" name="Straight Connector 305"/>
                          <p:cNvCxnSpPr/>
                          <p:nvPr/>
                        </p:nvCxnSpPr>
                        <p:spPr>
                          <a:xfrm>
                            <a:off x="11114130" y="1382713"/>
                            <a:ext cx="0" cy="70062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307" name="Straight Connector 306"/>
                          <p:cNvCxnSpPr/>
                          <p:nvPr/>
                        </p:nvCxnSpPr>
                        <p:spPr>
                          <a:xfrm flipV="1">
                            <a:off x="11082100" y="1387233"/>
                            <a:ext cx="25166" cy="27121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308" name="Straight Connector 307"/>
                          <p:cNvCxnSpPr/>
                          <p:nvPr/>
                        </p:nvCxnSpPr>
                        <p:spPr>
                          <a:xfrm flipV="1">
                            <a:off x="11107266" y="1418875"/>
                            <a:ext cx="34318" cy="36161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</p:grpSp>
                  </p:grpSp>
                </p:grpSp>
                <p:grpSp>
                  <p:nvGrpSpPr>
                    <p:cNvPr id="296" name="Group 295"/>
                    <p:cNvGrpSpPr/>
                    <p:nvPr/>
                  </p:nvGrpSpPr>
                  <p:grpSpPr>
                    <a:xfrm>
                      <a:off x="10979734" y="3881795"/>
                      <a:ext cx="1060154" cy="301625"/>
                      <a:chOff x="10979734" y="3881795"/>
                      <a:chExt cx="1060154" cy="301625"/>
                    </a:xfrm>
                  </p:grpSpPr>
                  <p:sp>
                    <p:nvSpPr>
                      <p:cNvPr id="297" name="TextBox 296"/>
                      <p:cNvSpPr txBox="1"/>
                      <p:nvPr/>
                    </p:nvSpPr>
                    <p:spPr>
                      <a:xfrm>
                        <a:off x="11381075" y="3881795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13950" eaLnBrk="0" fontAlgn="base" latinLnBrk="0" hangingPunct="0">
                          <a:lnSpc>
                            <a:spcPct val="90000"/>
                          </a:lnSpc>
                          <a:spcBef>
                            <a:spcPts val="588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80" b="0" i="0" u="none" strike="noStrike" kern="0" cap="none" spc="0" normalizeH="0" baseline="0" noProof="0" dirty="0" err="1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StorSimple</a:t>
                        </a:r>
                        <a:endParaRPr kumimoji="0" lang="en-US" sz="98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endParaRPr>
                      </a:p>
                    </p:txBody>
                  </p:sp>
                  <p:pic>
                    <p:nvPicPr>
                      <p:cNvPr id="298" name="Picture 208" descr="StorSimple.png"/>
                      <p:cNvPicPr>
                        <a:picLocks noChangeAspect="1"/>
                      </p:cNvPicPr>
                      <p:nvPr/>
                    </p:nvPicPr>
                    <p:blipFill>
                      <a:blip r:embed="rId52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9734" y="3881795"/>
                        <a:ext cx="28733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</p:grpSp>
        </p:grpSp>
        <p:grpSp>
          <p:nvGrpSpPr>
            <p:cNvPr id="264" name="Group 263"/>
            <p:cNvGrpSpPr/>
            <p:nvPr/>
          </p:nvGrpSpPr>
          <p:grpSpPr>
            <a:xfrm>
              <a:off x="-102722" y="5826055"/>
              <a:ext cx="12641920" cy="1282663"/>
              <a:chOff x="-102722" y="5826055"/>
              <a:chExt cx="12641920" cy="1282663"/>
            </a:xfrm>
          </p:grpSpPr>
          <p:sp>
            <p:nvSpPr>
              <p:cNvPr id="265" name="Rectangle 264"/>
              <p:cNvSpPr/>
              <p:nvPr/>
            </p:nvSpPr>
            <p:spPr bwMode="auto">
              <a:xfrm>
                <a:off x="-102722" y="5826055"/>
                <a:ext cx="12641920" cy="1282663"/>
              </a:xfrm>
              <a:prstGeom prst="rect">
                <a:avLst/>
              </a:prstGeom>
              <a:solidFill>
                <a:srgbClr val="002846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179285" tIns="91440" rIns="179285" bIns="143428"/>
              <a:lstStyle/>
              <a:p>
                <a:pPr marL="0" marR="0" lvl="0" indent="0" algn="ctr" defTabSz="895923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76250">
                          <a:srgbClr val="FFFFFF"/>
                        </a:gs>
                        <a:gs pos="31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Datacenter infrastructure (24 regions, 19 online)—More than AWS and Google combined</a:t>
                </a:r>
              </a:p>
            </p:txBody>
          </p:sp>
          <p:grpSp>
            <p:nvGrpSpPr>
              <p:cNvPr id="266" name="Group 265"/>
              <p:cNvGrpSpPr/>
              <p:nvPr/>
            </p:nvGrpSpPr>
            <p:grpSpPr>
              <a:xfrm>
                <a:off x="-19051" y="6247106"/>
                <a:ext cx="12493626" cy="814094"/>
                <a:chOff x="-19051" y="6476517"/>
                <a:chExt cx="12493626" cy="693589"/>
              </a:xfrm>
            </p:grpSpPr>
            <p:pic>
              <p:nvPicPr>
                <p:cNvPr id="267" name="Picture 2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6258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8" name="Picture 44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8913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9" name="Picture 45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1567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0" name="Picture 46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9691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1" name="Picture 47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2345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2" name="Picture 48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5000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3" name="Picture 49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7654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4" name="Picture 50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0309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5" name="Picture 51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2963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6" name="Picture 52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85618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7" name="Picture 53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8272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8" name="Picture 54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50927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9" name="Picture 56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3581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0" name="Picture 57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16236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1" name="Picture 58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051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2" name="Picture 59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604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417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hite with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6274973" cy="1943393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7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1pPr>
            <a:lvl2pPr marL="672290" indent="-28012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2pPr>
            <a:lvl3pPr marL="684740" indent="26767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3pPr>
            <a:lvl4pPr marL="952410" indent="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4pPr>
            <a:lvl5pPr marL="1176507" indent="-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57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65"/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7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8578" tIns="34288" rIns="68578" bIns="34288"/>
          <a:lstStyle/>
          <a:p>
            <a:pPr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3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1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7500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4"/>
            <a:ext cx="10883158" cy="615609"/>
          </a:xfrm>
        </p:spPr>
        <p:txBody>
          <a:bodyPr/>
          <a:lstStyle>
            <a:lvl1pPr marL="0" indent="0">
              <a:buFontTx/>
              <a:buNone/>
              <a:defRPr sz="3137" baseline="0">
                <a:gradFill>
                  <a:gsLst>
                    <a:gs pos="15000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55414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lue with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6274973" cy="1943393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7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  <a:lvl2pPr marL="672290" indent="-28012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2pPr>
            <a:lvl3pPr marL="684740" indent="26767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3pPr>
            <a:lvl4pPr marL="952410" indent="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4pPr>
            <a:lvl5pPr marL="1176507" indent="-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57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65"/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7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8578" tIns="34288" rIns="68578" bIns="34288"/>
          <a:lstStyle/>
          <a:p>
            <a:pPr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3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1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3750">
                      <a:schemeClr val="tx1"/>
                    </a:gs>
                    <a:gs pos="3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4"/>
            <a:ext cx="10883158" cy="615609"/>
          </a:xfrm>
        </p:spPr>
        <p:txBody>
          <a:bodyPr/>
          <a:lstStyle>
            <a:lvl1pPr marL="0" indent="0">
              <a:buFontTx/>
              <a:buNone/>
              <a:defRPr sz="3137" baseline="0">
                <a:gradFill>
                  <a:gsLst>
                    <a:gs pos="15000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42217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Grey with bullets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6274973" cy="1943393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7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  <a:lvl2pPr marL="672290" indent="-28012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2pPr>
            <a:lvl3pPr marL="684740" indent="26767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3pPr>
            <a:lvl4pPr marL="952410" indent="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4pPr>
            <a:lvl5pPr marL="1176507" indent="-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57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65"/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7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8578" tIns="34288" rIns="68578" bIns="34288"/>
          <a:lstStyle/>
          <a:p>
            <a:pPr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3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1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3750">
                      <a:schemeClr val="tx1"/>
                    </a:gs>
                    <a:gs pos="3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4"/>
            <a:ext cx="10883158" cy="615609"/>
          </a:xfrm>
        </p:spPr>
        <p:txBody>
          <a:bodyPr/>
          <a:lstStyle>
            <a:lvl1pPr marL="0" indent="0">
              <a:buFontTx/>
              <a:buNone/>
              <a:defRPr sz="3137" baseline="0">
                <a:gradFill>
                  <a:gsLst>
                    <a:gs pos="15000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17261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0"/>
            <a:ext cx="5826759" cy="126743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3921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2" descr="cropped16x9_co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3" y="0"/>
            <a:ext cx="60928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7"/>
            <a:ext cx="5826759" cy="561290"/>
          </a:xfrm>
        </p:spPr>
        <p:txBody>
          <a:bodyPr/>
          <a:lstStyle>
            <a:lvl1pPr marL="0" indent="0">
              <a:buNone/>
              <a:defRPr sz="274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0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Green">
    <p:bg>
      <p:bgPr>
        <a:solidFill>
          <a:srgbClr val="89C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91102"/>
            <a:ext cx="5826760" cy="1267431"/>
          </a:xfrm>
        </p:spPr>
        <p:txBody>
          <a:bodyPr/>
          <a:lstStyle>
            <a:lvl1pPr marL="0" indent="0">
              <a:buNone/>
              <a:defRPr sz="3921">
                <a:gradFill>
                  <a:gsLst>
                    <a:gs pos="6250">
                      <a:schemeClr val="bg1"/>
                    </a:gs>
                    <a:gs pos="47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73750">
                      <a:schemeClr val="bg1"/>
                    </a:gs>
                    <a:gs pos="36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2" descr="cropped16x9_co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3" y="0"/>
            <a:ext cx="60928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9239" y="1635897"/>
            <a:ext cx="5737119" cy="561290"/>
          </a:xfrm>
        </p:spPr>
        <p:txBody>
          <a:bodyPr/>
          <a:lstStyle>
            <a:lvl1pPr marL="0" indent="0">
              <a:buNone/>
              <a:defRPr sz="2745">
                <a:gradFill>
                  <a:gsLst>
                    <a:gs pos="10000">
                      <a:schemeClr val="bg1"/>
                    </a:gs>
                    <a:gs pos="4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9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66511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0"/>
            <a:ext cx="5826759" cy="126743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3921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7"/>
            <a:ext cx="5826759" cy="561290"/>
          </a:xfrm>
        </p:spPr>
        <p:txBody>
          <a:bodyPr/>
          <a:lstStyle>
            <a:lvl1pPr marL="0" indent="0">
              <a:buNone/>
              <a:defRPr sz="274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7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0"/>
            <a:ext cx="5826759" cy="126743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3921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7"/>
            <a:ext cx="5826759" cy="561290"/>
          </a:xfrm>
        </p:spPr>
        <p:txBody>
          <a:bodyPr/>
          <a:lstStyle>
            <a:lvl1pPr marL="0" indent="0">
              <a:buNone/>
              <a:defRPr sz="274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5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529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2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 with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529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62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2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en Bullet text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14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008336"/>
            <a:ext cx="11653523" cy="561290"/>
          </a:xfrm>
        </p:spPr>
        <p:txBody>
          <a:bodyPr/>
          <a:lstStyle>
            <a:lvl1pPr marL="0" indent="0">
              <a:buFontTx/>
              <a:buNone/>
              <a:defRPr sz="2745" baseline="0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9422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7891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dark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008336"/>
            <a:ext cx="11653523" cy="561290"/>
          </a:xfrm>
        </p:spPr>
        <p:txBody>
          <a:bodyPr/>
          <a:lstStyle>
            <a:lvl1pPr marL="0" indent="0">
              <a:buFontTx/>
              <a:buNone/>
              <a:defRPr sz="2745" baseline="0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6009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791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601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905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448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76250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690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47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2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506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4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6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Blue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314067"/>
            <a:ext cx="11655840" cy="899665"/>
          </a:xfrm>
        </p:spPr>
        <p:txBody>
          <a:bodyPr/>
          <a:lstStyle>
            <a:lvl1pPr>
              <a:defRPr baseline="0">
                <a:gradFill>
                  <a:gsLst>
                    <a:gs pos="22500">
                      <a:schemeClr val="bg2"/>
                    </a:gs>
                    <a:gs pos="48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171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6" y="3083657"/>
            <a:ext cx="3223860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42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91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2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35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26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5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72.xml"/><Relationship Id="rId29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76.xml"/><Relationship Id="rId32" Type="http://schemas.openxmlformats.org/officeDocument/2006/relationships/theme" Target="../theme/theme7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23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31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74.xml"/><Relationship Id="rId27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8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201.xml"/><Relationship Id="rId26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5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20" Type="http://schemas.openxmlformats.org/officeDocument/2006/relationships/slideLayout" Target="../slideLayouts/slideLayout203.xml"/><Relationship Id="rId29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2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23" Type="http://schemas.openxmlformats.org/officeDocument/2006/relationships/slideLayout" Target="../slideLayouts/slideLayout206.xml"/><Relationship Id="rId28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202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Relationship Id="rId22" Type="http://schemas.openxmlformats.org/officeDocument/2006/relationships/slideLayout" Target="../slideLayouts/slideLayout205.xml"/><Relationship Id="rId27" Type="http://schemas.openxmlformats.org/officeDocument/2006/relationships/slideLayout" Target="../slideLayouts/slideLayout210.xml"/><Relationship Id="rId30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25.xml"/><Relationship Id="rId1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224.xml"/><Relationship Id="rId17" Type="http://schemas.openxmlformats.org/officeDocument/2006/relationships/slideLayout" Target="../slideLayouts/slideLayout229.xml"/><Relationship Id="rId2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28.xml"/><Relationship Id="rId2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24" Type="http://schemas.openxmlformats.org/officeDocument/2006/relationships/theme" Target="../theme/theme9.xml"/><Relationship Id="rId5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27.xml"/><Relationship Id="rId23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22.xml"/><Relationship Id="rId19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14" Type="http://schemas.openxmlformats.org/officeDocument/2006/relationships/slideLayout" Target="../slideLayouts/slideLayout226.xml"/><Relationship Id="rId22" Type="http://schemas.openxmlformats.org/officeDocument/2006/relationships/slideLayout" Target="../slideLayouts/slideLayout2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E0539-377D-4D93-804C-603E37771807}" type="datetimeFigureOut">
              <a:rPr lang="es-ES" smtClean="0"/>
              <a:t>13/02/2017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8AC23-3882-44FC-B1F0-9B257E307B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88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49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7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0408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32692"/>
            <a:ext cx="11653521" cy="1726819"/>
          </a:xfrm>
          <a:prstGeom prst="rect">
            <a:avLst/>
          </a:prstGeom>
        </p:spPr>
        <p:txBody>
          <a:bodyPr vert="horz" wrap="square" lIns="146304" tIns="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289231" y="4474584"/>
            <a:ext cx="381197" cy="2383416"/>
            <a:chOff x="12475300" y="2695026"/>
            <a:chExt cx="666090" cy="4164697"/>
          </a:xfrm>
        </p:grpSpPr>
        <p:sp>
          <p:nvSpPr>
            <p:cNvPr id="5" name="Oval 4"/>
            <p:cNvSpPr/>
            <p:nvPr userDrawn="1"/>
          </p:nvSpPr>
          <p:spPr bwMode="auto">
            <a:xfrm flipH="1">
              <a:off x="12475300" y="4444330"/>
              <a:ext cx="666090" cy="666089"/>
            </a:xfrm>
            <a:prstGeom prst="ellipse">
              <a:avLst/>
            </a:prstGeom>
            <a:solidFill>
              <a:srgbClr val="0078D7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/>
            <p:cNvSpPr/>
            <p:nvPr userDrawn="1"/>
          </p:nvSpPr>
          <p:spPr bwMode="auto">
            <a:xfrm flipH="1">
              <a:off x="12475300" y="5318982"/>
              <a:ext cx="666090" cy="666089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/>
            <p:cNvSpPr/>
            <p:nvPr userDrawn="1"/>
          </p:nvSpPr>
          <p:spPr bwMode="auto">
            <a:xfrm flipH="1">
              <a:off x="12475300" y="6193634"/>
              <a:ext cx="666090" cy="666089"/>
            </a:xfrm>
            <a:prstGeom prst="ellipse">
              <a:avLst/>
            </a:prstGeom>
            <a:solidFill>
              <a:srgbClr val="333333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/>
            <p:cNvSpPr/>
            <p:nvPr userDrawn="1"/>
          </p:nvSpPr>
          <p:spPr bwMode="auto">
            <a:xfrm flipH="1">
              <a:off x="12475300" y="3569678"/>
              <a:ext cx="666090" cy="666089"/>
            </a:xfrm>
            <a:prstGeom prst="ellipse">
              <a:avLst/>
            </a:prstGeom>
            <a:solidFill>
              <a:srgbClr val="D2D2D2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/>
            <p:cNvSpPr/>
            <p:nvPr userDrawn="1"/>
          </p:nvSpPr>
          <p:spPr bwMode="auto">
            <a:xfrm flipH="1">
              <a:off x="12475300" y="2695026"/>
              <a:ext cx="666090" cy="666089"/>
            </a:xfrm>
            <a:prstGeom prst="ellipse">
              <a:avLst/>
            </a:prstGeom>
            <a:solidFill>
              <a:srgbClr val="00BCF2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10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200" kern="1200" spc="0" baseline="0">
          <a:solidFill>
            <a:schemeClr val="tx2"/>
          </a:solidFill>
          <a:latin typeface="+mj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168">
          <p15:clr>
            <a:srgbClr val="C35EA4"/>
          </p15:clr>
        </p15:guide>
        <p15:guide id="17" pos="7661">
          <p15:clr>
            <a:srgbClr val="C35EA4"/>
          </p15:clr>
        </p15:guide>
        <p15:guide id="25" orient="horz" pos="168">
          <p15:clr>
            <a:srgbClr val="C35EA4"/>
          </p15:clr>
        </p15:guide>
        <p15:guide id="26" orient="horz" pos="4243">
          <p15:clr>
            <a:srgbClr val="C35EA4"/>
          </p15:clr>
        </p15:guide>
        <p15:guide id="27" pos="3917">
          <p15:clr>
            <a:srgbClr val="C35EA4"/>
          </p15:clr>
        </p15:guide>
        <p15:guide id="28" orient="horz" pos="864">
          <p15:clr>
            <a:srgbClr val="C35EA4"/>
          </p15:clr>
        </p15:guide>
        <p15:guide id="29" orient="horz" pos="105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2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1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813" r:id="rId21"/>
    <p:sldLayoutId id="214748390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15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0408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32692"/>
            <a:ext cx="11653521" cy="1726819"/>
          </a:xfrm>
          <a:prstGeom prst="rect">
            <a:avLst/>
          </a:prstGeom>
        </p:spPr>
        <p:txBody>
          <a:bodyPr vert="horz" wrap="square" lIns="146304" tIns="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289231" y="4474584"/>
            <a:ext cx="381197" cy="2383416"/>
            <a:chOff x="12475300" y="2695026"/>
            <a:chExt cx="666090" cy="4164697"/>
          </a:xfrm>
        </p:grpSpPr>
        <p:sp>
          <p:nvSpPr>
            <p:cNvPr id="5" name="Oval 4"/>
            <p:cNvSpPr/>
            <p:nvPr userDrawn="1"/>
          </p:nvSpPr>
          <p:spPr bwMode="auto">
            <a:xfrm flipH="1">
              <a:off x="12475300" y="4444330"/>
              <a:ext cx="666090" cy="666089"/>
            </a:xfrm>
            <a:prstGeom prst="ellipse">
              <a:avLst/>
            </a:prstGeom>
            <a:solidFill>
              <a:srgbClr val="0078D7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/>
            <p:cNvSpPr/>
            <p:nvPr userDrawn="1"/>
          </p:nvSpPr>
          <p:spPr bwMode="auto">
            <a:xfrm flipH="1">
              <a:off x="12475300" y="5318982"/>
              <a:ext cx="666090" cy="666089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/>
            <p:cNvSpPr/>
            <p:nvPr userDrawn="1"/>
          </p:nvSpPr>
          <p:spPr bwMode="auto">
            <a:xfrm flipH="1">
              <a:off x="12475300" y="6193634"/>
              <a:ext cx="666090" cy="666089"/>
            </a:xfrm>
            <a:prstGeom prst="ellipse">
              <a:avLst/>
            </a:prstGeom>
            <a:solidFill>
              <a:srgbClr val="333333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/>
            <p:cNvSpPr/>
            <p:nvPr userDrawn="1"/>
          </p:nvSpPr>
          <p:spPr bwMode="auto">
            <a:xfrm flipH="1">
              <a:off x="12475300" y="3569678"/>
              <a:ext cx="666090" cy="666089"/>
            </a:xfrm>
            <a:prstGeom prst="ellipse">
              <a:avLst/>
            </a:prstGeom>
            <a:solidFill>
              <a:srgbClr val="D2D2D2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/>
            <p:cNvSpPr/>
            <p:nvPr userDrawn="1"/>
          </p:nvSpPr>
          <p:spPr bwMode="auto">
            <a:xfrm flipH="1">
              <a:off x="12475300" y="2695026"/>
              <a:ext cx="666090" cy="666089"/>
            </a:xfrm>
            <a:prstGeom prst="ellipse">
              <a:avLst/>
            </a:prstGeom>
            <a:solidFill>
              <a:srgbClr val="00BCF2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74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5" r:id="rId30"/>
    <p:sldLayoutId id="2147483846" r:id="rId31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200" kern="1200" spc="0" baseline="0">
          <a:solidFill>
            <a:schemeClr val="tx2"/>
          </a:solidFill>
          <a:latin typeface="+mj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8">
          <p15:clr>
            <a:srgbClr val="C35EA4"/>
          </p15:clr>
        </p15:guide>
        <p15:guide id="2" pos="7661">
          <p15:clr>
            <a:srgbClr val="C35EA4"/>
          </p15:clr>
        </p15:guide>
        <p15:guide id="3" orient="horz" pos="168">
          <p15:clr>
            <a:srgbClr val="C35EA4"/>
          </p15:clr>
        </p15:guide>
        <p15:guide id="4" orient="horz" pos="4152">
          <p15:clr>
            <a:srgbClr val="C35EA4"/>
          </p15:clr>
        </p15:guide>
        <p15:guide id="5" pos="3840">
          <p15:clr>
            <a:srgbClr val="C35EA4"/>
          </p15:clr>
        </p15:guide>
        <p15:guide id="6" orient="horz" pos="864">
          <p15:clr>
            <a:srgbClr val="C35EA4"/>
          </p15:clr>
        </p15:guide>
        <p15:guide id="7" orient="horz" pos="1056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7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3878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57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9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Diego Martínez</a:t>
            </a:r>
          </a:p>
          <a:p>
            <a:r>
              <a:rPr lang="en-US" sz="2000" dirty="0"/>
              <a:t>diego.martinez@microsoft.com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diegomrtnzg</a:t>
            </a:r>
            <a:endParaRPr lang="es-ES_tradnl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Azure Container Service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5539399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Service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98371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ACS: The best place to run your containers</a:t>
            </a:r>
            <a:br>
              <a:rPr lang="en-US" dirty="0"/>
            </a:b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6766577" cy="5554662"/>
          </a:xfrm>
        </p:spPr>
        <p:txBody>
          <a:bodyPr/>
          <a:lstStyle/>
          <a:p>
            <a:r>
              <a:rPr lang="en-US" dirty="0"/>
              <a:t>Standard Docker tooling and API support</a:t>
            </a:r>
          </a:p>
          <a:p>
            <a:r>
              <a:rPr lang="en-US" dirty="0"/>
              <a:t>Streamlined provisioning of DCOS, Docker Swarm and Kubernetes (preview)</a:t>
            </a:r>
          </a:p>
          <a:p>
            <a:r>
              <a:rPr lang="en-US" dirty="0"/>
              <a:t>Linux and Windows Server containers</a:t>
            </a:r>
          </a:p>
          <a:p>
            <a:r>
              <a:rPr lang="en-US" dirty="0"/>
              <a:t>Azure and Azure Stack</a:t>
            </a:r>
          </a:p>
          <a:p>
            <a:endParaRPr lang="es-ES_tradnl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17" y="1953353"/>
            <a:ext cx="4889263" cy="38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856732"/>
          </a:xfrm>
        </p:spPr>
        <p:txBody>
          <a:bodyPr/>
          <a:lstStyle/>
          <a:p>
            <a:r>
              <a:rPr lang="en-US" dirty="0"/>
              <a:t>Deploy and manage containers using the tools you choose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optimized</a:t>
            </a:r>
            <a:r>
              <a:rPr lang="es-ES_tradnl" dirty="0"/>
              <a:t> </a:t>
            </a:r>
            <a:r>
              <a:rPr lang="es-ES_tradnl" dirty="0" err="1"/>
              <a:t>container</a:t>
            </a:r>
            <a:r>
              <a:rPr lang="es-ES_tradnl" dirty="0"/>
              <a:t> hosting </a:t>
            </a:r>
            <a:r>
              <a:rPr lang="es-ES_tradnl" dirty="0" err="1"/>
              <a:t>solution</a:t>
            </a:r>
            <a:endParaRPr lang="es-ES_tradnl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container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familiar </a:t>
            </a:r>
            <a:r>
              <a:rPr lang="es-ES_tradnl" dirty="0" err="1"/>
              <a:t>tools</a:t>
            </a:r>
            <a:endParaRPr lang="es-ES_tradnl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ES_tradnl" dirty="0" err="1"/>
              <a:t>Scale</a:t>
            </a:r>
            <a:r>
              <a:rPr lang="es-ES_tradnl" dirty="0"/>
              <a:t> and </a:t>
            </a:r>
            <a:r>
              <a:rPr lang="es-ES_tradnl" dirty="0" err="1"/>
              <a:t>orchestrate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Mesosphere</a:t>
            </a:r>
            <a:r>
              <a:rPr lang="es-ES_tradnl" dirty="0"/>
              <a:t> DC/OS, </a:t>
            </a:r>
            <a:br>
              <a:rPr lang="es-ES_tradnl" dirty="0"/>
            </a:br>
            <a:r>
              <a:rPr lang="es-ES_tradnl" dirty="0"/>
              <a:t>Docker </a:t>
            </a:r>
            <a:r>
              <a:rPr lang="es-ES_tradnl" dirty="0" err="1"/>
              <a:t>Swarm</a:t>
            </a:r>
            <a:r>
              <a:rPr lang="es-ES_tradnl" dirty="0"/>
              <a:t>,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Kubernetes</a:t>
            </a:r>
            <a:endParaRPr lang="es-ES_tradnl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ES_tradnl" dirty="0"/>
              <a:t>Use popular open source </a:t>
            </a:r>
            <a:r>
              <a:rPr lang="es-ES_tradnl" dirty="0" err="1"/>
              <a:t>tooling</a:t>
            </a:r>
            <a:endParaRPr lang="es-ES_tradnl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ES_tradnl" dirty="0" err="1"/>
              <a:t>Migrate</a:t>
            </a:r>
            <a:r>
              <a:rPr lang="es-ES_tradnl" dirty="0"/>
              <a:t> </a:t>
            </a:r>
            <a:r>
              <a:rPr lang="es-ES_tradnl" dirty="0" err="1"/>
              <a:t>container</a:t>
            </a:r>
            <a:r>
              <a:rPr lang="es-ES_tradnl" dirty="0"/>
              <a:t> </a:t>
            </a:r>
            <a:r>
              <a:rPr lang="es-ES_tradnl" dirty="0" err="1"/>
              <a:t>workloads</a:t>
            </a:r>
            <a:r>
              <a:rPr lang="es-ES_tradnl" dirty="0"/>
              <a:t> to and </a:t>
            </a:r>
            <a:r>
              <a:rPr lang="es-ES_tradnl" dirty="0" err="1"/>
              <a:t>from</a:t>
            </a:r>
            <a:r>
              <a:rPr lang="es-ES_tradnl" dirty="0"/>
              <a:t> Azure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ES_tradnl" dirty="0"/>
              <a:t>Full </a:t>
            </a:r>
            <a:r>
              <a:rPr lang="es-ES_tradnl" dirty="0" err="1"/>
              <a:t>support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Microsoft / Docker / </a:t>
            </a:r>
            <a:r>
              <a:rPr lang="es-ES_tradnl" dirty="0" err="1"/>
              <a:t>Mesosphere</a:t>
            </a:r>
            <a:r>
              <a:rPr lang="es-ES_tradnl" dirty="0"/>
              <a:t> 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ES_tradnl" dirty="0" err="1"/>
              <a:t>Leverage</a:t>
            </a:r>
            <a:r>
              <a:rPr lang="es-ES_tradnl" dirty="0"/>
              <a:t> Azure Platform </a:t>
            </a:r>
            <a:r>
              <a:rPr lang="es-ES_tradnl" dirty="0" err="1"/>
              <a:t>capabilities</a:t>
            </a:r>
            <a:endParaRPr lang="es-ES_tradnl" dirty="0"/>
          </a:p>
          <a:p>
            <a:pPr marL="566997" lvl="2" indent="-342900">
              <a:buFont typeface="Arial" panose="020B0604020202020204" pitchFamily="34" charset="0"/>
              <a:buChar char="•"/>
            </a:pPr>
            <a:r>
              <a:rPr lang="es-ES_tradnl" dirty="0"/>
              <a:t>Azure </a:t>
            </a:r>
            <a:r>
              <a:rPr lang="es-ES_tradnl" dirty="0" err="1"/>
              <a:t>Resource</a:t>
            </a:r>
            <a:r>
              <a:rPr lang="es-ES_tradnl" dirty="0"/>
              <a:t> Manager</a:t>
            </a:r>
          </a:p>
          <a:p>
            <a:pPr marL="566997" lvl="2" indent="-342900">
              <a:buFont typeface="Arial" panose="020B0604020202020204" pitchFamily="34" charset="0"/>
              <a:buChar char="•"/>
            </a:pPr>
            <a:r>
              <a:rPr lang="es-ES_tradnl" dirty="0"/>
              <a:t>VM </a:t>
            </a:r>
            <a:r>
              <a:rPr lang="es-ES_tradnl" dirty="0" err="1"/>
              <a:t>Scale</a:t>
            </a:r>
            <a:r>
              <a:rPr lang="es-ES_tradnl" dirty="0"/>
              <a:t> Sets</a:t>
            </a:r>
          </a:p>
          <a:p>
            <a:pPr marL="566997" lvl="2" indent="-342900">
              <a:buFont typeface="Arial" panose="020B0604020202020204" pitchFamily="34" charset="0"/>
              <a:buChar char="•"/>
            </a:pPr>
            <a:r>
              <a:rPr lang="es-ES_tradnl" dirty="0" err="1"/>
              <a:t>Networking</a:t>
            </a:r>
            <a:endParaRPr lang="es-ES_tradnl" dirty="0"/>
          </a:p>
          <a:p>
            <a:pPr marL="566997" lvl="2" indent="-342900">
              <a:buFont typeface="Arial" panose="020B0604020202020204" pitchFamily="34" charset="0"/>
              <a:buChar char="•"/>
            </a:pPr>
            <a:r>
              <a:rPr lang="es-ES_tradnl" dirty="0"/>
              <a:t>Security</a:t>
            </a:r>
          </a:p>
          <a:p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Azure </a:t>
            </a:r>
            <a:r>
              <a:rPr lang="es-ES_tradnl" dirty="0" err="1"/>
              <a:t>Container</a:t>
            </a:r>
            <a:r>
              <a:rPr lang="es-ES_tradnl" dirty="0"/>
              <a:t> Service</a:t>
            </a:r>
            <a:endParaRPr lang="es-ES_tradnl" dirty="0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8060456" y="4322344"/>
            <a:ext cx="1488864" cy="14872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9" name="Picture 10" descr="http://devopscube.com/wp-content/uploads/2015/01/SWAR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585" y="3974929"/>
            <a:ext cx="2070761" cy="172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2" t="28232" r="59508" b="22874"/>
          <a:stretch/>
        </p:blipFill>
        <p:spPr bwMode="auto">
          <a:xfrm>
            <a:off x="9482645" y="2939765"/>
            <a:ext cx="970530" cy="112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14" y="4176053"/>
            <a:ext cx="1373298" cy="13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Service</a:t>
            </a:r>
            <a:endParaRPr lang="es-ES_tradnl" dirty="0"/>
          </a:p>
        </p:txBody>
      </p:sp>
      <p:sp>
        <p:nvSpPr>
          <p:cNvPr id="18" name="Freeform 8"/>
          <p:cNvSpPr/>
          <p:nvPr/>
        </p:nvSpPr>
        <p:spPr>
          <a:xfrm>
            <a:off x="6218237" y="1427997"/>
            <a:ext cx="2658413" cy="1595047"/>
          </a:xfrm>
          <a:custGeom>
            <a:avLst/>
            <a:gdLst>
              <a:gd name="connsiteX0" fmla="*/ 0 w 2658790"/>
              <a:gd name="connsiteY0" fmla="*/ 0 h 1595274"/>
              <a:gd name="connsiteX1" fmla="*/ 2658790 w 2658790"/>
              <a:gd name="connsiteY1" fmla="*/ 0 h 1595274"/>
              <a:gd name="connsiteX2" fmla="*/ 2658790 w 2658790"/>
              <a:gd name="connsiteY2" fmla="*/ 1595274 h 1595274"/>
              <a:gd name="connsiteX3" fmla="*/ 0 w 2658790"/>
              <a:gd name="connsiteY3" fmla="*/ 1595274 h 1595274"/>
              <a:gd name="connsiteX4" fmla="*/ 0 w 2658790"/>
              <a:gd name="connsiteY4" fmla="*/ 0 h 15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8790" h="1595274">
                <a:moveTo>
                  <a:pt x="0" y="0"/>
                </a:moveTo>
                <a:lnTo>
                  <a:pt x="2658790" y="0"/>
                </a:lnTo>
                <a:lnTo>
                  <a:pt x="2658790" y="1595274"/>
                </a:lnTo>
                <a:lnTo>
                  <a:pt x="0" y="1595274"/>
                </a:lnTo>
                <a:lnTo>
                  <a:pt x="0" y="0"/>
                </a:lnTo>
                <a:close/>
              </a:path>
            </a:pathLst>
          </a:custGeom>
          <a:solidFill>
            <a:srgbClr val="FFB900">
              <a:hueOff val="0"/>
              <a:satOff val="0"/>
              <a:lumOff val="0"/>
              <a:alphaOff val="0"/>
            </a:srgbClr>
          </a:solidFill>
          <a:ln w="10795" cap="flat" cmpd="sng" algn="ctr">
            <a:noFill/>
            <a:prstDash val="solid"/>
          </a:ln>
          <a:effectLst/>
        </p:spPr>
        <p:txBody>
          <a:bodyPr spcFirstLastPara="0" vert="horz" wrap="square" lIns="121902" tIns="121902" rIns="121902" bIns="121902" numCol="1" spcCol="1270" anchor="ctr" anchorCtr="0">
            <a:noAutofit/>
          </a:bodyPr>
          <a:lstStyle/>
          <a:p>
            <a:pPr marL="0" marR="0" lvl="0" indent="0" algn="ctr" defTabSz="142212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Application</a:t>
            </a:r>
          </a:p>
        </p:txBody>
      </p:sp>
      <p:sp>
        <p:nvSpPr>
          <p:cNvPr id="19" name="Freeform 10"/>
          <p:cNvSpPr/>
          <p:nvPr/>
        </p:nvSpPr>
        <p:spPr>
          <a:xfrm>
            <a:off x="6218237" y="4595938"/>
            <a:ext cx="2658413" cy="1595047"/>
          </a:xfrm>
          <a:custGeom>
            <a:avLst/>
            <a:gdLst>
              <a:gd name="connsiteX0" fmla="*/ 0 w 2658790"/>
              <a:gd name="connsiteY0" fmla="*/ 0 h 1595274"/>
              <a:gd name="connsiteX1" fmla="*/ 2658790 w 2658790"/>
              <a:gd name="connsiteY1" fmla="*/ 0 h 1595274"/>
              <a:gd name="connsiteX2" fmla="*/ 2658790 w 2658790"/>
              <a:gd name="connsiteY2" fmla="*/ 1595274 h 1595274"/>
              <a:gd name="connsiteX3" fmla="*/ 0 w 2658790"/>
              <a:gd name="connsiteY3" fmla="*/ 1595274 h 1595274"/>
              <a:gd name="connsiteX4" fmla="*/ 0 w 2658790"/>
              <a:gd name="connsiteY4" fmla="*/ 0 h 15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8790" h="1595274">
                <a:moveTo>
                  <a:pt x="0" y="0"/>
                </a:moveTo>
                <a:lnTo>
                  <a:pt x="2658790" y="0"/>
                </a:lnTo>
                <a:lnTo>
                  <a:pt x="2658790" y="1595274"/>
                </a:lnTo>
                <a:lnTo>
                  <a:pt x="0" y="1595274"/>
                </a:lnTo>
                <a:lnTo>
                  <a:pt x="0" y="0"/>
                </a:lnTo>
                <a:close/>
              </a:path>
            </a:pathLst>
          </a:custGeom>
          <a:solidFill>
            <a:srgbClr val="FFB900">
              <a:hueOff val="13480206"/>
              <a:satOff val="-47367"/>
              <a:lumOff val="-12745"/>
              <a:alphaOff val="0"/>
            </a:srgbClr>
          </a:solidFill>
          <a:ln w="10795" cap="flat" cmpd="sng" algn="ctr">
            <a:noFill/>
            <a:prstDash val="solid"/>
          </a:ln>
          <a:effectLst/>
        </p:spPr>
        <p:txBody>
          <a:bodyPr spcFirstLastPara="0" vert="horz" wrap="square" lIns="121902" tIns="121902" rIns="121902" bIns="121902" numCol="1" spcCol="1270" anchor="ctr" anchorCtr="0">
            <a:noAutofit/>
          </a:bodyPr>
          <a:lstStyle/>
          <a:p>
            <a:pPr marL="0" marR="0" lvl="0" indent="0" algn="ctr" defTabSz="142212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  <p:sp>
        <p:nvSpPr>
          <p:cNvPr id="20" name="Right Brace 19"/>
          <p:cNvSpPr/>
          <p:nvPr/>
        </p:nvSpPr>
        <p:spPr>
          <a:xfrm>
            <a:off x="9050675" y="3000890"/>
            <a:ext cx="914260" cy="319009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Vertical Scroll 5"/>
          <p:cNvSpPr/>
          <p:nvPr/>
        </p:nvSpPr>
        <p:spPr bwMode="auto">
          <a:xfrm>
            <a:off x="9782179" y="3112103"/>
            <a:ext cx="2379554" cy="2925633"/>
          </a:xfrm>
          <a:prstGeom prst="verticalScroll">
            <a:avLst/>
          </a:prstGeom>
          <a:solidFill>
            <a:srgbClr val="505050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ARM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196" y="3112103"/>
            <a:ext cx="1939558" cy="38976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197174" y="3000891"/>
            <a:ext cx="7679476" cy="1708771"/>
            <a:chOff x="1172942" y="2942317"/>
            <a:chExt cx="7529582" cy="1675418"/>
          </a:xfrm>
        </p:grpSpPr>
        <p:sp>
          <p:nvSpPr>
            <p:cNvPr id="24" name="Freeform 9"/>
            <p:cNvSpPr/>
            <p:nvPr/>
          </p:nvSpPr>
          <p:spPr>
            <a:xfrm>
              <a:off x="6096000" y="2942317"/>
              <a:ext cx="2606524" cy="1563914"/>
            </a:xfrm>
            <a:custGeom>
              <a:avLst/>
              <a:gdLst>
                <a:gd name="connsiteX0" fmla="*/ 0 w 2658790"/>
                <a:gd name="connsiteY0" fmla="*/ 0 h 1595274"/>
                <a:gd name="connsiteX1" fmla="*/ 2658790 w 2658790"/>
                <a:gd name="connsiteY1" fmla="*/ 0 h 1595274"/>
                <a:gd name="connsiteX2" fmla="*/ 2658790 w 2658790"/>
                <a:gd name="connsiteY2" fmla="*/ 1595274 h 1595274"/>
                <a:gd name="connsiteX3" fmla="*/ 0 w 2658790"/>
                <a:gd name="connsiteY3" fmla="*/ 1595274 h 1595274"/>
                <a:gd name="connsiteX4" fmla="*/ 0 w 2658790"/>
                <a:gd name="connsiteY4" fmla="*/ 0 h 15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790" h="1595274">
                  <a:moveTo>
                    <a:pt x="0" y="0"/>
                  </a:moveTo>
                  <a:lnTo>
                    <a:pt x="2658790" y="0"/>
                  </a:lnTo>
                  <a:lnTo>
                    <a:pt x="2658790" y="1595274"/>
                  </a:lnTo>
                  <a:lnTo>
                    <a:pt x="0" y="1595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900">
                <a:hueOff val="6740103"/>
                <a:satOff val="-23684"/>
                <a:lumOff val="-6372"/>
                <a:alphaOff val="0"/>
              </a:srgbClr>
            </a:solidFill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121902" tIns="121902" rIns="121902" bIns="121902" numCol="1" spcCol="1270" anchor="ctr" anchorCtr="0">
              <a:noAutofit/>
            </a:bodyPr>
            <a:lstStyle/>
            <a:p>
              <a:pPr marL="0" marR="0" lvl="0" indent="0" algn="ctr" defTabSz="1422127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99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Orchestrator</a:t>
              </a:r>
            </a:p>
          </p:txBody>
        </p:sp>
        <p:pic>
          <p:nvPicPr>
            <p:cNvPr id="25" name="Picture 2" descr="https://mesosphere.com/wp-content/uploads/2016/04/logo-horizontal-style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00" b="18501"/>
            <a:stretch/>
          </p:blipFill>
          <p:spPr bwMode="auto">
            <a:xfrm>
              <a:off x="4042954" y="3724274"/>
              <a:ext cx="1425574" cy="62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http://devopscube.com/wp-content/uploads/2015/01/SWARM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89831" y="3672639"/>
              <a:ext cx="1135032" cy="945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942" y="3701033"/>
              <a:ext cx="698799" cy="678030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6097090" y="3308920"/>
            <a:ext cx="24229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 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37" y="3064130"/>
            <a:ext cx="1390476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1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Service</a:t>
            </a:r>
            <a:endParaRPr lang="es-ES_tradnl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3346186" y="3018916"/>
            <a:ext cx="3033123" cy="596866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Containers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205392" y="5178810"/>
            <a:ext cx="6181476" cy="597015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VMs and VM Scale Sets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205391" y="3008514"/>
            <a:ext cx="2965932" cy="596866"/>
          </a:xfrm>
          <a:prstGeom prst="rect">
            <a:avLst/>
          </a:prstGeom>
          <a:solidFill>
            <a:srgbClr val="002050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ARM Template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197833" y="3778894"/>
            <a:ext cx="6181476" cy="597015"/>
          </a:xfrm>
          <a:prstGeom prst="rect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Container Services (1</a:t>
            </a:r>
            <a:r>
              <a:rPr kumimoji="0" lang="en-US" sz="2040" b="0" i="0" u="none" strike="noStrike" kern="0" cap="none" spc="0" normalizeH="0" baseline="3000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</a:t>
            </a: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party, 3</a:t>
            </a:r>
            <a:r>
              <a:rPr kumimoji="0" lang="en-US" sz="2040" b="0" i="0" u="none" strike="noStrike" kern="0" cap="none" spc="0" normalizeH="0" baseline="3000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rd</a:t>
            </a: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party)</a:t>
            </a:r>
          </a:p>
        </p:txBody>
      </p:sp>
      <p:sp>
        <p:nvSpPr>
          <p:cNvPr id="91" name="Down Arrow 7"/>
          <p:cNvSpPr/>
          <p:nvPr/>
        </p:nvSpPr>
        <p:spPr bwMode="auto">
          <a:xfrm>
            <a:off x="570223" y="2365915"/>
            <a:ext cx="2324020" cy="639763"/>
          </a:xfrm>
          <a:prstGeom prst="downArrow">
            <a:avLst/>
          </a:prstGeom>
          <a:solidFill>
            <a:srgbClr val="00BCF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-51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10417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240454" y="4494718"/>
            <a:ext cx="2973490" cy="59701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Windows Server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3374235" y="4494718"/>
            <a:ext cx="3045002" cy="59701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Linux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197833" y="5888773"/>
            <a:ext cx="2973490" cy="597015"/>
          </a:xfrm>
          <a:prstGeom prst="rect">
            <a:avLst/>
          </a:prstGeom>
          <a:solidFill>
            <a:srgbClr val="F8F8F8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Stack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3346186" y="5888773"/>
            <a:ext cx="3045002" cy="597015"/>
          </a:xfrm>
          <a:prstGeom prst="rect">
            <a:avLst/>
          </a:prstGeom>
          <a:solidFill>
            <a:srgbClr val="F8F8F8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</a:t>
            </a:r>
          </a:p>
        </p:txBody>
      </p:sp>
      <p:sp>
        <p:nvSpPr>
          <p:cNvPr id="96" name="Down Arrow 16"/>
          <p:cNvSpPr/>
          <p:nvPr/>
        </p:nvSpPr>
        <p:spPr bwMode="auto">
          <a:xfrm>
            <a:off x="3700737" y="2367703"/>
            <a:ext cx="2324020" cy="636186"/>
          </a:xfrm>
          <a:prstGeom prst="downArrow">
            <a:avLst/>
          </a:prstGeom>
          <a:solidFill>
            <a:srgbClr val="00BCF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-51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10417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3374234" y="1724345"/>
            <a:ext cx="3033123" cy="638360"/>
          </a:xfrm>
          <a:prstGeom prst="rect">
            <a:avLst/>
          </a:prstGeom>
          <a:solidFill>
            <a:srgbClr val="D2D2D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Container Tooling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187451" y="1724345"/>
            <a:ext cx="3033123" cy="6383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Service Tooling</a:t>
            </a:r>
          </a:p>
        </p:txBody>
      </p: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221520"/>
              </p:ext>
            </p:extLst>
          </p:nvPr>
        </p:nvGraphicFramePr>
        <p:xfrm>
          <a:off x="7041709" y="2045016"/>
          <a:ext cx="5021704" cy="4620308"/>
        </p:xfrm>
        <a:graphic>
          <a:graphicData uri="http://schemas.openxmlformats.org/drawingml/2006/table">
            <a:tbl>
              <a:tblPr firstRow="1" firstCol="1" bandRow="1"/>
              <a:tblGrid>
                <a:gridCol w="203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5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15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Layer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Supported Technologies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4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Configuration as Code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ARM, Dockerfile, Docker Compose, </a:t>
                      </a:r>
                      <a:r>
                        <a:rPr lang="en-US" sz="1800" dirty="0" err="1">
                          <a:effectLst/>
                        </a:rPr>
                        <a:t>Marathon.json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4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Host cluster management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VM Scale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Sets, Availability Sets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4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Container orchestration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Docker Swarm, Marathon,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Apache Mesos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5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Monitoring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OMS, </a:t>
                      </a:r>
                      <a:r>
                        <a:rPr lang="en-US" sz="1800" dirty="0" err="1">
                          <a:effectLst/>
                        </a:rPr>
                        <a:t>Statsd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Fluentd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cAdvisor</a:t>
                      </a:r>
                      <a:r>
                        <a:rPr lang="en-US" sz="1800" dirty="0">
                          <a:effectLst/>
                        </a:rPr>
                        <a:t>, ELK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85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Networking</a:t>
                      </a: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Docker Network Plugin</a:t>
                      </a: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85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Storage</a:t>
                      </a: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Docker Storage Plugin</a:t>
                      </a: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85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Registry</a:t>
                      </a: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Azure Container Registry, Docker Hub…</a:t>
                      </a:r>
                    </a:p>
                  </a:txBody>
                  <a:tcPr marL="69945" marR="6994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0" name="Isosceles Triangle 99"/>
          <p:cNvSpPr/>
          <p:nvPr/>
        </p:nvSpPr>
        <p:spPr>
          <a:xfrm rot="5400000">
            <a:off x="6287999" y="3857788"/>
            <a:ext cx="604562" cy="431680"/>
          </a:xfrm>
          <a:prstGeom prst="triangle">
            <a:avLst/>
          </a:prstGeom>
          <a:solidFill>
            <a:srgbClr val="0078D7">
              <a:lumMod val="50000"/>
            </a:srgbClr>
          </a:solidFill>
          <a:ln w="10795" cap="flat" cmpd="sng" algn="ctr">
            <a:solidFill>
              <a:srgbClr val="0078D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75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using Portal, CLI, or ARM</a:t>
            </a:r>
            <a:br>
              <a:rPr lang="en-US" dirty="0"/>
            </a:b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0664" y="1666623"/>
            <a:ext cx="11653523" cy="1985641"/>
          </a:xfrm>
        </p:spPr>
        <p:txBody>
          <a:bodyPr/>
          <a:lstStyle/>
          <a:p>
            <a:endParaRPr lang="es-ES_tradnl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" y="1556796"/>
            <a:ext cx="6075830" cy="5520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332" y="1189176"/>
            <a:ext cx="5145281" cy="5970026"/>
          </a:xfrm>
          <a:prstGeom prst="rect">
            <a:avLst/>
          </a:prstGeom>
        </p:spPr>
      </p:pic>
      <p:pic>
        <p:nvPicPr>
          <p:cNvPr id="6" name="Picture 2" descr="https://pbs.twimg.com/media/Cn3nIOxWYAAiQM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554" y="3094176"/>
            <a:ext cx="7010365" cy="4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8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Diego Martínez</a:t>
            </a:r>
          </a:p>
          <a:p>
            <a:r>
              <a:rPr lang="en-US" sz="2000" dirty="0"/>
              <a:t>diego.martinez@microsoft.com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diegomrtnzg</a:t>
            </a:r>
            <a:endParaRPr lang="es-ES_tradnl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Azure Container Service</a:t>
            </a:r>
            <a:br>
              <a:rPr lang="en-US" dirty="0"/>
            </a:br>
            <a:r>
              <a:rPr lang="en-US" dirty="0"/>
              <a:t>http://aka.ms/try-acs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16868073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Anexo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70130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 the orchestration engine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45584"/>
          </a:xfrm>
        </p:spPr>
        <p:txBody>
          <a:bodyPr numCol="2"/>
          <a:lstStyle/>
          <a:p>
            <a:r>
              <a:rPr lang="en-US" dirty="0"/>
              <a:t>DC/OS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Constraints based deployment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Application groups and dependencies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Service discovery and load balancing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Health checks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Metrics pushed to </a:t>
            </a:r>
            <a:r>
              <a:rPr lang="en-US" sz="1600" dirty="0" err="1"/>
              <a:t>statsd</a:t>
            </a:r>
            <a:r>
              <a:rPr lang="en-US" sz="1600" dirty="0"/>
              <a:t>, graphite, etc.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Rolling upgrades for zero downtime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CLI, Web UI, REST API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Docker Swarm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Full featured Docker CLI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REST API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Widely adopted API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Self-contained app definitions (Compose)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High performance orchestration at scale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Discovery Services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Constraints based deployment</a:t>
            </a:r>
          </a:p>
          <a:p>
            <a:r>
              <a:rPr lang="en-US" dirty="0"/>
              <a:t>Kubernetes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kubectl</a:t>
            </a:r>
            <a:r>
              <a:rPr lang="en-US" sz="1600" dirty="0"/>
              <a:t>, Dashboard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Containers, pods, and namespaces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Automatic </a:t>
            </a:r>
            <a:r>
              <a:rPr lang="en-US" sz="1600" dirty="0" err="1"/>
              <a:t>binpacking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Horizontal scaling and </a:t>
            </a:r>
            <a:r>
              <a:rPr lang="en-US" sz="1600" dirty="0" err="1"/>
              <a:t>autoscale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Self-healing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Service discovery and load balancing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Automated rollouts and rollbacks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Secret and configuration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Storage orchestration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Support for native Azure networking, load-balancer and Azure disk integration</a:t>
            </a:r>
          </a:p>
        </p:txBody>
      </p:sp>
    </p:spTree>
    <p:extLst>
      <p:ext uri="{BB962C8B-B14F-4D97-AF65-F5344CB8AC3E}">
        <p14:creationId xmlns:p14="http://schemas.microsoft.com/office/powerpoint/2010/main" val="32467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platform should I use?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4981748"/>
          </a:xfrm>
        </p:spPr>
        <p:txBody>
          <a:bodyPr numCol="2"/>
          <a:lstStyle/>
          <a:p>
            <a:r>
              <a:rPr lang="en-US" dirty="0"/>
              <a:t>Use Docker if...</a:t>
            </a:r>
          </a:p>
          <a:p>
            <a:pPr lvl="1"/>
            <a:r>
              <a:rPr lang="en-US" dirty="0"/>
              <a:t>Docker tooling is important</a:t>
            </a:r>
          </a:p>
          <a:p>
            <a:pPr lvl="1"/>
            <a:r>
              <a:rPr lang="en-US" dirty="0"/>
              <a:t>Lowest risk, since Docker is at the center of the ecosystem</a:t>
            </a:r>
          </a:p>
          <a:p>
            <a:pPr lvl="1"/>
            <a:r>
              <a:rPr lang="en-US" dirty="0"/>
              <a:t>Enterprise support</a:t>
            </a:r>
          </a:p>
          <a:p>
            <a:pPr lvl="1"/>
            <a:r>
              <a:rPr lang="en-US" dirty="0"/>
              <a:t>Linux first (Windows second)</a:t>
            </a:r>
          </a:p>
          <a:p>
            <a:pPr lvl="1"/>
            <a:endParaRPr lang="en-US" dirty="0"/>
          </a:p>
          <a:p>
            <a:r>
              <a:rPr lang="en-US" dirty="0"/>
              <a:t>Use DC/OS if...</a:t>
            </a:r>
          </a:p>
          <a:p>
            <a:pPr lvl="1"/>
            <a:r>
              <a:rPr lang="en-US" dirty="0"/>
              <a:t>Mix of container and non-containerized apps</a:t>
            </a:r>
          </a:p>
          <a:p>
            <a:pPr lvl="1"/>
            <a:r>
              <a:rPr lang="en-US" dirty="0"/>
              <a:t>Big data and analytics workloads</a:t>
            </a:r>
          </a:p>
          <a:p>
            <a:pPr lvl="1"/>
            <a:r>
              <a:rPr lang="en-US" dirty="0"/>
              <a:t>Enterprise scale and support</a:t>
            </a:r>
          </a:p>
          <a:p>
            <a:pPr lvl="1"/>
            <a:r>
              <a:rPr lang="en-US" dirty="0"/>
              <a:t>Linux first (Windows eventually)</a:t>
            </a:r>
          </a:p>
          <a:p>
            <a:r>
              <a:rPr lang="en-US" dirty="0"/>
              <a:t>Use Kubernetes if...</a:t>
            </a:r>
          </a:p>
          <a:p>
            <a:pPr lvl="1"/>
            <a:r>
              <a:rPr lang="en-US" dirty="0"/>
              <a:t>Mostly web apps and API’s</a:t>
            </a:r>
          </a:p>
          <a:p>
            <a:pPr lvl="1"/>
            <a:r>
              <a:rPr lang="en-US" dirty="0"/>
              <a:t>Large numbers of independent teams (namespaces)</a:t>
            </a:r>
          </a:p>
          <a:p>
            <a:pPr lvl="1"/>
            <a:r>
              <a:rPr lang="en-US" dirty="0"/>
              <a:t>High learning curve</a:t>
            </a:r>
          </a:p>
          <a:p>
            <a:pPr lvl="1"/>
            <a:r>
              <a:rPr lang="en-US" dirty="0"/>
              <a:t>Linux first (Windows second)</a:t>
            </a:r>
          </a:p>
          <a:p>
            <a:pPr lvl="1"/>
            <a:endParaRPr lang="en-US" dirty="0"/>
          </a:p>
          <a:p>
            <a:r>
              <a:rPr lang="en-US" dirty="0"/>
              <a:t>Use Service Fabric if...</a:t>
            </a:r>
          </a:p>
          <a:p>
            <a:pPr lvl="1"/>
            <a:r>
              <a:rPr lang="en-US" dirty="0"/>
              <a:t>Already deeply experienced in Service Fabric</a:t>
            </a:r>
          </a:p>
          <a:p>
            <a:pPr lvl="1"/>
            <a:r>
              <a:rPr lang="en-US" dirty="0"/>
              <a:t>Mix of containerized apps and SF native apps (stateless/</a:t>
            </a:r>
            <a:r>
              <a:rPr lang="en-US" dirty="0" err="1"/>
              <a:t>stateful</a:t>
            </a:r>
            <a:r>
              <a:rPr lang="en-US" dirty="0"/>
              <a:t>/actor)</a:t>
            </a:r>
          </a:p>
          <a:p>
            <a:pPr lvl="1"/>
            <a:r>
              <a:rPr lang="en-US" dirty="0"/>
              <a:t>Windows first (Linux second)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22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65664" y="1569823"/>
            <a:ext cx="9860672" cy="8996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gradFill>
                  <a:gsLst>
                    <a:gs pos="76250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Microservices is an architectural pattern, containers is a tech that often helps.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Azure </a:t>
            </a:r>
            <a:r>
              <a:rPr lang="es-ES_tradnl" sz="4400" dirty="0" err="1"/>
              <a:t>Container</a:t>
            </a:r>
            <a:r>
              <a:rPr lang="es-ES_tradnl" sz="4400" dirty="0"/>
              <a:t> Service </a:t>
            </a:r>
            <a:r>
              <a:rPr lang="es-ES_tradnl" sz="4400" dirty="0" err="1"/>
              <a:t>Architecture</a:t>
            </a:r>
            <a:r>
              <a:rPr lang="es-ES_tradnl" sz="4400" dirty="0"/>
              <a:t> (DC/OS)</a:t>
            </a:r>
            <a:endParaRPr lang="es-ES_tradnl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7" y="1592262"/>
            <a:ext cx="11610407" cy="40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Azure </a:t>
            </a:r>
            <a:r>
              <a:rPr lang="es-ES_tradnl" sz="4400" dirty="0" err="1"/>
              <a:t>Container</a:t>
            </a:r>
            <a:r>
              <a:rPr lang="es-ES_tradnl" sz="4400" dirty="0"/>
              <a:t> Service </a:t>
            </a:r>
            <a:r>
              <a:rPr lang="es-ES_tradnl" sz="4400" dirty="0" err="1"/>
              <a:t>Architecture</a:t>
            </a:r>
            <a:r>
              <a:rPr lang="es-ES_tradnl" sz="4400" dirty="0"/>
              <a:t> (</a:t>
            </a:r>
            <a:r>
              <a:rPr lang="es-ES_tradnl" sz="4400" dirty="0" err="1"/>
              <a:t>Swarm</a:t>
            </a:r>
            <a:r>
              <a:rPr lang="es-ES_tradnl" sz="4400" dirty="0"/>
              <a:t>)</a:t>
            </a:r>
            <a:endParaRPr lang="es-ES_tradnl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77" y="1439862"/>
            <a:ext cx="9502287" cy="48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Azure Container Service Architecture (Kubernetes)</a:t>
            </a:r>
            <a:endParaRPr lang="es-ES_tradnl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5" y="1439862"/>
            <a:ext cx="116531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80624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vs. VM’s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5810092" cy="5856732"/>
          </a:xfrm>
        </p:spPr>
        <p:txBody>
          <a:bodyPr/>
          <a:lstStyle/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Each VM has independent, full OS</a:t>
            </a:r>
          </a:p>
          <a:p>
            <a:pPr lvl="1"/>
            <a:r>
              <a:rPr lang="en-US" dirty="0"/>
              <a:t>Full isolation</a:t>
            </a:r>
          </a:p>
          <a:p>
            <a:pPr lvl="1"/>
            <a:r>
              <a:rPr lang="en-US" dirty="0"/>
              <a:t>Separate app frameworks</a:t>
            </a:r>
          </a:p>
          <a:p>
            <a:pPr lvl="1"/>
            <a:r>
              <a:rPr lang="en-US" dirty="0"/>
              <a:t>Support features such as live migration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Shared Host OS</a:t>
            </a:r>
          </a:p>
          <a:p>
            <a:pPr lvl="1"/>
            <a:r>
              <a:rPr lang="en-US" dirty="0"/>
              <a:t>Near instant start-up</a:t>
            </a:r>
          </a:p>
          <a:p>
            <a:pPr lvl="1"/>
            <a:r>
              <a:rPr lang="en-US" dirty="0"/>
              <a:t>Processes in containers are isolated</a:t>
            </a:r>
          </a:p>
          <a:p>
            <a:pPr lvl="1"/>
            <a:r>
              <a:rPr lang="en-US" dirty="0"/>
              <a:t>Dependent app services and libraries are tied to container (layers)</a:t>
            </a:r>
          </a:p>
          <a:p>
            <a:pPr lvl="1"/>
            <a:r>
              <a:rPr lang="en-US" dirty="0"/>
              <a:t>All containers on a host will share the same guest OS version</a:t>
            </a:r>
          </a:p>
          <a:p>
            <a:endParaRPr lang="es-ES_tradnl" dirty="0"/>
          </a:p>
        </p:txBody>
      </p:sp>
      <p:sp>
        <p:nvSpPr>
          <p:cNvPr id="94" name="Rectangle 93"/>
          <p:cNvSpPr/>
          <p:nvPr/>
        </p:nvSpPr>
        <p:spPr bwMode="auto">
          <a:xfrm>
            <a:off x="6308937" y="6062176"/>
            <a:ext cx="4397950" cy="373041"/>
          </a:xfrm>
          <a:prstGeom prst="rect">
            <a:avLst/>
          </a:prstGeom>
          <a:solidFill>
            <a:srgbClr val="FFFFFF">
              <a:lumMod val="5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Physical Server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6326888" y="5188272"/>
            <a:ext cx="4370062" cy="373041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Guest OS w/ Docker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762154" y="4550762"/>
            <a:ext cx="1291707" cy="580801"/>
          </a:xfrm>
          <a:prstGeom prst="rect">
            <a:avLst/>
          </a:prstGeom>
          <a:solidFill>
            <a:srgbClr val="002050">
              <a:lumMod val="5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Framework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6768106" y="3928473"/>
            <a:ext cx="643496" cy="580801"/>
          </a:xfrm>
          <a:prstGeom prst="rect">
            <a:avLst/>
          </a:prstGeom>
          <a:solidFill>
            <a:srgbClr val="00188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7468814" y="3928473"/>
            <a:ext cx="592012" cy="580801"/>
          </a:xfrm>
          <a:prstGeom prst="rect">
            <a:avLst/>
          </a:prstGeom>
          <a:solidFill>
            <a:srgbClr val="00188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8110059" y="4550762"/>
            <a:ext cx="1240223" cy="580801"/>
          </a:xfrm>
          <a:prstGeom prst="rect">
            <a:avLst/>
          </a:prstGeom>
          <a:solidFill>
            <a:srgbClr val="002050">
              <a:lumMod val="7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Framework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8110058" y="3928473"/>
            <a:ext cx="592013" cy="580801"/>
          </a:xfrm>
          <a:prstGeom prst="rect">
            <a:avLst/>
          </a:prstGeom>
          <a:solidFill>
            <a:srgbClr val="FF00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8758270" y="3928473"/>
            <a:ext cx="592012" cy="580801"/>
          </a:xfrm>
          <a:prstGeom prst="rect">
            <a:avLst/>
          </a:prstGeom>
          <a:solidFill>
            <a:srgbClr val="FF00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</a:t>
            </a:r>
          </a:p>
        </p:txBody>
      </p:sp>
      <p:sp>
        <p:nvSpPr>
          <p:cNvPr id="102" name="Right Brace 101"/>
          <p:cNvSpPr/>
          <p:nvPr/>
        </p:nvSpPr>
        <p:spPr>
          <a:xfrm>
            <a:off x="10706887" y="3938167"/>
            <a:ext cx="214469" cy="580802"/>
          </a:xfrm>
          <a:prstGeom prst="rightBrace">
            <a:avLst>
              <a:gd name="adj1" fmla="val 28333"/>
              <a:gd name="adj2" fmla="val 50000"/>
            </a:avLst>
          </a:prstGeom>
          <a:noFill/>
          <a:ln w="28575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808342" y="3977808"/>
            <a:ext cx="1256734" cy="522948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Container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6328404" y="2242242"/>
            <a:ext cx="1050993" cy="373041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Guest OS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7411239" y="2242242"/>
            <a:ext cx="1050993" cy="373041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Guest OS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327839" y="1628510"/>
            <a:ext cx="1051558" cy="580801"/>
          </a:xfrm>
          <a:prstGeom prst="rect">
            <a:avLst/>
          </a:prstGeom>
          <a:solidFill>
            <a:srgbClr val="002050">
              <a:lumMod val="5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Framework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412916" y="1628510"/>
            <a:ext cx="1049315" cy="580801"/>
          </a:xfrm>
          <a:prstGeom prst="rect">
            <a:avLst/>
          </a:prstGeom>
          <a:solidFill>
            <a:srgbClr val="002050">
              <a:lumMod val="5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Framework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7412916" y="998787"/>
            <a:ext cx="1049315" cy="580801"/>
          </a:xfrm>
          <a:prstGeom prst="rect">
            <a:avLst/>
          </a:prstGeom>
          <a:solidFill>
            <a:srgbClr val="00188F"/>
          </a:solidFill>
          <a:ln w="10795" cap="flat" cmpd="sng" algn="ctr">
            <a:solidFill>
              <a:srgbClr val="5C2D91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6327839" y="998787"/>
            <a:ext cx="1051558" cy="580801"/>
          </a:xfrm>
          <a:prstGeom prst="rect">
            <a:avLst/>
          </a:prstGeom>
          <a:solidFill>
            <a:srgbClr val="00188F"/>
          </a:solidFill>
          <a:ln w="10795" cap="flat" cmpd="sng" algn="ctr">
            <a:solidFill>
              <a:srgbClr val="5C2D91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8494073" y="2242242"/>
            <a:ext cx="1083211" cy="373041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Guest OS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8501348" y="1628510"/>
            <a:ext cx="1083211" cy="580801"/>
          </a:xfrm>
          <a:prstGeom prst="rect">
            <a:avLst/>
          </a:prstGeom>
          <a:solidFill>
            <a:srgbClr val="002050">
              <a:lumMod val="7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Framework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8501348" y="998787"/>
            <a:ext cx="1083211" cy="580801"/>
          </a:xfrm>
          <a:prstGeom prst="rect">
            <a:avLst/>
          </a:prstGeom>
          <a:solidFill>
            <a:srgbClr val="FF0000"/>
          </a:solidFill>
          <a:ln w="10795" cap="flat" cmpd="sng" algn="ctr">
            <a:solidFill>
              <a:srgbClr val="00205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</a:t>
            </a:r>
          </a:p>
        </p:txBody>
      </p:sp>
      <p:sp>
        <p:nvSpPr>
          <p:cNvPr id="113" name="Right Brace 112"/>
          <p:cNvSpPr/>
          <p:nvPr/>
        </p:nvSpPr>
        <p:spPr>
          <a:xfrm>
            <a:off x="10721941" y="1061919"/>
            <a:ext cx="219456" cy="1553364"/>
          </a:xfrm>
          <a:prstGeom prst="rightBrace">
            <a:avLst>
              <a:gd name="adj1" fmla="val 28333"/>
              <a:gd name="adj2" fmla="val 50000"/>
            </a:avLst>
          </a:prstGeom>
          <a:noFill/>
          <a:ln w="28575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808342" y="1595494"/>
            <a:ext cx="689271" cy="522948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VM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6319975" y="5625224"/>
            <a:ext cx="4385594" cy="373041"/>
          </a:xfrm>
          <a:prstGeom prst="rect">
            <a:avLst/>
          </a:prstGeom>
          <a:solidFill>
            <a:srgbClr val="D2D2D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Hypervisor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9398278" y="4550762"/>
            <a:ext cx="1291707" cy="580801"/>
          </a:xfrm>
          <a:prstGeom prst="rect">
            <a:avLst/>
          </a:prstGeom>
          <a:solidFill>
            <a:srgbClr val="002050">
              <a:lumMod val="5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Framework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9404230" y="3928473"/>
            <a:ext cx="643496" cy="580801"/>
          </a:xfrm>
          <a:prstGeom prst="rect">
            <a:avLst/>
          </a:prstGeom>
          <a:solidFill>
            <a:srgbClr val="00827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10104938" y="3928473"/>
            <a:ext cx="592012" cy="580801"/>
          </a:xfrm>
          <a:prstGeom prst="rect">
            <a:avLst/>
          </a:prstGeom>
          <a:solidFill>
            <a:srgbClr val="00827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9616401" y="2242242"/>
            <a:ext cx="1083211" cy="373041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Guest OS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623676" y="1628510"/>
            <a:ext cx="1083211" cy="580801"/>
          </a:xfrm>
          <a:prstGeom prst="rect">
            <a:avLst/>
          </a:prstGeom>
          <a:solidFill>
            <a:srgbClr val="002050">
              <a:lumMod val="7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Framework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9623676" y="998787"/>
            <a:ext cx="1083211" cy="580801"/>
          </a:xfrm>
          <a:prstGeom prst="rect">
            <a:avLst/>
          </a:prstGeom>
          <a:solidFill>
            <a:srgbClr val="008272"/>
          </a:solidFill>
          <a:ln w="10795" cap="flat" cmpd="sng" algn="ctr">
            <a:solidFill>
              <a:srgbClr val="00205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</a:t>
            </a:r>
          </a:p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6315849" y="3093723"/>
            <a:ext cx="4391037" cy="373041"/>
          </a:xfrm>
          <a:prstGeom prst="rect">
            <a:avLst/>
          </a:prstGeom>
          <a:solidFill>
            <a:srgbClr val="FFFFFF">
              <a:lumMod val="5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Physical Server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6326888" y="2656771"/>
            <a:ext cx="4378701" cy="373041"/>
          </a:xfrm>
          <a:prstGeom prst="rect">
            <a:avLst/>
          </a:prstGeom>
          <a:solidFill>
            <a:srgbClr val="D2D2D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Hypervisor</a:t>
            </a:r>
          </a:p>
        </p:txBody>
      </p:sp>
    </p:spTree>
    <p:extLst>
      <p:ext uri="{BB962C8B-B14F-4D97-AF65-F5344CB8AC3E}">
        <p14:creationId xmlns:p14="http://schemas.microsoft.com/office/powerpoint/2010/main" val="273315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containers?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715"/>
          </a:xfrm>
        </p:spPr>
        <p:txBody>
          <a:bodyPr/>
          <a:lstStyle/>
          <a:p>
            <a:r>
              <a:rPr lang="es-ES_tradnl" dirty="0" err="1"/>
              <a:t>Repeatable</a:t>
            </a:r>
            <a:r>
              <a:rPr lang="es-ES_tradnl" dirty="0"/>
              <a:t> </a:t>
            </a:r>
            <a:r>
              <a:rPr lang="es-ES_tradnl" dirty="0" err="1"/>
              <a:t>execution</a:t>
            </a:r>
            <a:endParaRPr lang="es-ES_tradnl" dirty="0"/>
          </a:p>
          <a:p>
            <a:pPr lvl="1"/>
            <a:r>
              <a:rPr lang="es-ES_tradnl" dirty="0" err="1"/>
              <a:t>immutable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endParaRPr lang="es-ES_tradnl" dirty="0"/>
          </a:p>
          <a:p>
            <a:pPr lvl="1"/>
            <a:r>
              <a:rPr lang="es-ES_tradnl" dirty="0"/>
              <a:t>reusable and portable </a:t>
            </a:r>
            <a:r>
              <a:rPr lang="es-ES_tradnl" dirty="0" err="1"/>
              <a:t>code</a:t>
            </a:r>
            <a:r>
              <a:rPr lang="es-ES_tradnl" dirty="0"/>
              <a:t> (“</a:t>
            </a:r>
            <a:r>
              <a:rPr lang="es-ES_tradnl" dirty="0" err="1"/>
              <a:t>Build</a:t>
            </a:r>
            <a:r>
              <a:rPr lang="es-ES_tradnl" dirty="0"/>
              <a:t>, </a:t>
            </a:r>
            <a:r>
              <a:rPr lang="es-ES_tradnl" dirty="0" err="1"/>
              <a:t>Ship</a:t>
            </a:r>
            <a:r>
              <a:rPr lang="es-ES_tradnl" dirty="0"/>
              <a:t>, and Run”)</a:t>
            </a:r>
          </a:p>
          <a:p>
            <a:r>
              <a:rPr lang="es-ES_tradnl" dirty="0" err="1"/>
              <a:t>Consistency</a:t>
            </a:r>
            <a:r>
              <a:rPr lang="es-ES_tradnl" dirty="0"/>
              <a:t> </a:t>
            </a:r>
            <a:r>
              <a:rPr lang="es-ES_tradnl" dirty="0" err="1"/>
              <a:t>across</a:t>
            </a:r>
            <a:r>
              <a:rPr lang="es-ES_tradnl" dirty="0"/>
              <a:t> </a:t>
            </a:r>
            <a:r>
              <a:rPr lang="es-ES_tradnl" dirty="0" err="1"/>
              <a:t>development</a:t>
            </a:r>
            <a:r>
              <a:rPr lang="es-ES_tradnl" dirty="0"/>
              <a:t>, test, &amp; </a:t>
            </a:r>
            <a:r>
              <a:rPr lang="es-ES_tradnl" dirty="0" err="1"/>
              <a:t>production</a:t>
            </a:r>
            <a:endParaRPr lang="es-ES_tradnl" dirty="0"/>
          </a:p>
          <a:p>
            <a:r>
              <a:rPr lang="es-ES_tradnl" dirty="0" err="1"/>
              <a:t>Fast</a:t>
            </a:r>
            <a:r>
              <a:rPr lang="es-ES_tradnl" dirty="0"/>
              <a:t> &amp; agile app </a:t>
            </a:r>
            <a:r>
              <a:rPr lang="es-ES_tradnl" dirty="0" err="1"/>
              <a:t>deployment</a:t>
            </a:r>
            <a:r>
              <a:rPr lang="es-ES_tradnl" dirty="0"/>
              <a:t>; </a:t>
            </a:r>
            <a:r>
              <a:rPr lang="es-ES_tradnl" dirty="0" err="1"/>
              <a:t>instant</a:t>
            </a:r>
            <a:r>
              <a:rPr lang="es-ES_tradnl" dirty="0"/>
              <a:t> </a:t>
            </a:r>
            <a:r>
              <a:rPr lang="es-ES_tradnl" dirty="0" err="1"/>
              <a:t>startup</a:t>
            </a:r>
            <a:endParaRPr lang="es-ES_tradnl" dirty="0"/>
          </a:p>
          <a:p>
            <a:r>
              <a:rPr lang="es-ES_tradnl" dirty="0"/>
              <a:t>Cloud </a:t>
            </a:r>
            <a:r>
              <a:rPr lang="es-ES_tradnl" dirty="0" err="1"/>
              <a:t>portability</a:t>
            </a:r>
            <a:endParaRPr lang="es-ES_tradnl" dirty="0"/>
          </a:p>
          <a:p>
            <a:r>
              <a:rPr lang="es-ES_tradnl" dirty="0" err="1"/>
              <a:t>Density</a:t>
            </a:r>
            <a:r>
              <a:rPr lang="es-ES_tradnl" dirty="0"/>
              <a:t>, </a:t>
            </a:r>
            <a:r>
              <a:rPr lang="es-ES_tradnl" dirty="0" err="1"/>
              <a:t>partitioning</a:t>
            </a:r>
            <a:r>
              <a:rPr lang="es-ES_tradnl" dirty="0"/>
              <a:t>, </a:t>
            </a:r>
            <a:r>
              <a:rPr lang="es-ES_tradnl" dirty="0" err="1"/>
              <a:t>scale</a:t>
            </a:r>
            <a:endParaRPr lang="es-ES_tradnl" dirty="0"/>
          </a:p>
          <a:p>
            <a:r>
              <a:rPr lang="es-ES_tradnl" dirty="0" err="1"/>
              <a:t>Diverse</a:t>
            </a:r>
            <a:r>
              <a:rPr lang="es-ES_tradnl" dirty="0"/>
              <a:t> </a:t>
            </a:r>
            <a:r>
              <a:rPr lang="es-ES_tradnl" dirty="0" err="1"/>
              <a:t>developer</a:t>
            </a:r>
            <a:r>
              <a:rPr lang="es-ES_tradnl" dirty="0"/>
              <a:t> </a:t>
            </a:r>
            <a:r>
              <a:rPr lang="es-ES_tradnl" dirty="0" err="1"/>
              <a:t>framework</a:t>
            </a:r>
            <a:r>
              <a:rPr lang="es-ES_tradnl" dirty="0"/>
              <a:t> </a:t>
            </a:r>
            <a:r>
              <a:rPr lang="es-ES_tradnl" dirty="0" err="1"/>
              <a:t>support</a:t>
            </a:r>
            <a:endParaRPr lang="es-ES_tradnl" dirty="0"/>
          </a:p>
          <a:p>
            <a:r>
              <a:rPr lang="es-ES_tradnl" dirty="0" err="1"/>
              <a:t>Microservices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786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Containers</a:t>
            </a:r>
            <a:r>
              <a:rPr lang="es-ES_tradnl" dirty="0"/>
              <a:t> </a:t>
            </a:r>
            <a:r>
              <a:rPr lang="es-ES_tradnl" dirty="0" err="1"/>
              <a:t>offer</a:t>
            </a:r>
            <a:r>
              <a:rPr lang="es-ES_tradnl" dirty="0"/>
              <a:t> </a:t>
            </a:r>
            <a:r>
              <a:rPr lang="es-ES_tradnl" dirty="0" err="1"/>
              <a:t>unique</a:t>
            </a:r>
            <a:r>
              <a:rPr lang="es-ES_tradnl" dirty="0"/>
              <a:t> </a:t>
            </a:r>
            <a:r>
              <a:rPr lang="es-ES_tradnl" dirty="0" err="1"/>
              <a:t>capabilities</a:t>
            </a:r>
            <a:endParaRPr lang="es-ES_tradnl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" y="2074891"/>
            <a:ext cx="12192000" cy="3718270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1458" y="2782457"/>
            <a:ext cx="11661305" cy="2303138"/>
            <a:chOff x="527317" y="3149500"/>
            <a:chExt cx="11384210" cy="2248411"/>
          </a:xfrm>
          <a:solidFill>
            <a:srgbClr val="0078D7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527317" y="3149501"/>
              <a:ext cx="2248410" cy="224841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43428" rIns="143428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ts val="325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  <a:latin typeface="Segoe UI Light"/>
                </a:rPr>
                <a:t>Fast </a:t>
              </a:r>
              <a:br>
                <a:rPr lang="en-US" sz="2941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sz="2941" dirty="0">
                  <a:solidFill>
                    <a:srgbClr val="FFFFFF"/>
                  </a:solidFill>
                  <a:latin typeface="Segoe UI Light"/>
                </a:rPr>
                <a:t>iteration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095217" y="3149501"/>
              <a:ext cx="2248410" cy="224841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43428" rIns="143428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ts val="325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  <a:latin typeface="Segoe UI Light"/>
                </a:rPr>
                <a:t>Resource controls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9663117" y="3149501"/>
              <a:ext cx="2248410" cy="224841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43428" rIns="143428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ts val="325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  <a:latin typeface="Segoe UI Light"/>
                </a:rPr>
                <a:t>Rapid deployment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811267" y="3149501"/>
              <a:ext cx="2248410" cy="224841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43428" rIns="143428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ts val="325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  <a:latin typeface="Segoe UI Light"/>
                </a:rPr>
                <a:t>Defined state separation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7379167" y="3149500"/>
              <a:ext cx="2248410" cy="224841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43428" rIns="143428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ts val="325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941" dirty="0">
                  <a:solidFill>
                    <a:srgbClr val="FFFFFF"/>
                  </a:solidFill>
                  <a:latin typeface="Segoe UI Light"/>
                </a:rPr>
                <a:t>Immutability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82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Constructing a Container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200"/>
          </a:xfrm>
        </p:spPr>
        <p:txBody>
          <a:bodyPr/>
          <a:lstStyle/>
          <a:p>
            <a:r>
              <a:rPr lang="en-US" dirty="0"/>
              <a:t>Container tied to dependencies</a:t>
            </a:r>
          </a:p>
          <a:p>
            <a:pPr marL="342900" lvl="1"/>
            <a:r>
              <a:rPr lang="en-US" dirty="0"/>
              <a:t>Base image</a:t>
            </a:r>
          </a:p>
          <a:p>
            <a:pPr marL="342900" lvl="1"/>
            <a:r>
              <a:rPr lang="en-US" dirty="0"/>
              <a:t>Added files, binaries, libraries</a:t>
            </a:r>
          </a:p>
          <a:p>
            <a:pPr marL="342900" lvl="1"/>
            <a:r>
              <a:rPr lang="en-US" dirty="0"/>
              <a:t>App platforms. </a:t>
            </a:r>
            <a:r>
              <a:rPr lang="en-US" dirty="0" err="1"/>
              <a:t>Eg</a:t>
            </a:r>
            <a:r>
              <a:rPr lang="en-US" dirty="0"/>
              <a:t> – MongoDB, apache, node.js, etc.</a:t>
            </a:r>
          </a:p>
          <a:p>
            <a:pPr marL="342900" lvl="1"/>
            <a:r>
              <a:rPr lang="en-US" dirty="0"/>
              <a:t>Configuration changes</a:t>
            </a:r>
          </a:p>
          <a:p>
            <a:pPr marL="342900" lvl="1"/>
            <a:r>
              <a:rPr lang="en-US" dirty="0"/>
              <a:t>Networking</a:t>
            </a:r>
          </a:p>
          <a:p>
            <a:pPr marL="342900" lvl="1"/>
            <a:r>
              <a:rPr lang="en-US" dirty="0"/>
              <a:t>Custom code</a:t>
            </a:r>
          </a:p>
          <a:p>
            <a:r>
              <a:rPr lang="en-US" dirty="0"/>
              <a:t>Entry Point</a:t>
            </a:r>
          </a:p>
          <a:p>
            <a:r>
              <a:rPr lang="en-US" dirty="0"/>
              <a:t>Can think of these as “layers”</a:t>
            </a:r>
          </a:p>
          <a:p>
            <a:pPr marL="342900" lvl="1"/>
            <a:r>
              <a:rPr lang="en-US" dirty="0"/>
              <a:t>One can build new layers on top of an existing container</a:t>
            </a:r>
          </a:p>
          <a:p>
            <a:pPr marL="342900" lvl="1"/>
            <a:r>
              <a:rPr lang="en-US" dirty="0"/>
              <a:t>Docker will pull these required dependencies to install/run</a:t>
            </a:r>
          </a:p>
        </p:txBody>
      </p:sp>
    </p:spTree>
    <p:extLst>
      <p:ext uri="{BB962C8B-B14F-4D97-AF65-F5344CB8AC3E}">
        <p14:creationId xmlns:p14="http://schemas.microsoft.com/office/powerpoint/2010/main" val="4090098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/>
          <p:cNvGrpSpPr/>
          <p:nvPr/>
        </p:nvGrpSpPr>
        <p:grpSpPr>
          <a:xfrm>
            <a:off x="9734357" y="3573462"/>
            <a:ext cx="2398340" cy="3131461"/>
            <a:chOff x="7237127" y="3573462"/>
            <a:chExt cx="2398340" cy="3131461"/>
          </a:xfrm>
        </p:grpSpPr>
        <p:grpSp>
          <p:nvGrpSpPr>
            <p:cNvPr id="118" name="Group 117"/>
            <p:cNvGrpSpPr/>
            <p:nvPr/>
          </p:nvGrpSpPr>
          <p:grpSpPr>
            <a:xfrm>
              <a:off x="7237127" y="3573462"/>
              <a:ext cx="2398340" cy="3131461"/>
              <a:chOff x="5039097" y="2539187"/>
              <a:chExt cx="2398340" cy="2861597"/>
            </a:xfrm>
          </p:grpSpPr>
          <p:sp>
            <p:nvSpPr>
              <p:cNvPr id="124" name="Rectangle 123"/>
              <p:cNvSpPr/>
              <p:nvPr/>
            </p:nvSpPr>
            <p:spPr bwMode="auto">
              <a:xfrm>
                <a:off x="5039098" y="2539187"/>
                <a:ext cx="2398339" cy="2329675"/>
              </a:xfrm>
              <a:prstGeom prst="rect">
                <a:avLst/>
              </a:prstGeom>
              <a:solidFill>
                <a:srgbClr val="002060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039097" y="4888210"/>
                <a:ext cx="2398339" cy="512574"/>
              </a:xfrm>
              <a:prstGeom prst="rect">
                <a:avLst/>
              </a:prstGeom>
              <a:solidFill>
                <a:srgbClr val="002060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>
              <a:off x="7422928" y="6325266"/>
              <a:ext cx="225768" cy="218064"/>
            </a:xfrm>
            <a:prstGeom prst="ellipse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812867" y="6325266"/>
              <a:ext cx="225768" cy="218064"/>
            </a:xfrm>
            <a:prstGeom prst="ellipse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Rounded Rectangle 309"/>
            <p:cNvSpPr/>
            <p:nvPr/>
          </p:nvSpPr>
          <p:spPr bwMode="auto">
            <a:xfrm>
              <a:off x="8290605" y="6313881"/>
              <a:ext cx="1097280" cy="47992"/>
            </a:xfrm>
            <a:prstGeom prst="roundRect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Rounded Rectangle 310"/>
            <p:cNvSpPr/>
            <p:nvPr/>
          </p:nvSpPr>
          <p:spPr bwMode="auto">
            <a:xfrm>
              <a:off x="8290605" y="6410302"/>
              <a:ext cx="1097280" cy="47992"/>
            </a:xfrm>
            <a:prstGeom prst="roundRect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Rounded Rectangle 311"/>
            <p:cNvSpPr/>
            <p:nvPr/>
          </p:nvSpPr>
          <p:spPr bwMode="auto">
            <a:xfrm>
              <a:off x="8290605" y="6500391"/>
              <a:ext cx="1097280" cy="47992"/>
            </a:xfrm>
            <a:prstGeom prst="roundRect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658096" y="859094"/>
            <a:ext cx="990600" cy="1103648"/>
            <a:chOff x="6751637" y="403644"/>
            <a:chExt cx="990600" cy="1103648"/>
          </a:xfrm>
        </p:grpSpPr>
        <p:grpSp>
          <p:nvGrpSpPr>
            <p:cNvPr id="127" name="Group 126"/>
            <p:cNvGrpSpPr/>
            <p:nvPr/>
          </p:nvGrpSpPr>
          <p:grpSpPr>
            <a:xfrm>
              <a:off x="6940303" y="449075"/>
              <a:ext cx="578611" cy="684037"/>
              <a:chOff x="6940303" y="449075"/>
              <a:chExt cx="578611" cy="684037"/>
            </a:xfrm>
          </p:grpSpPr>
          <p:sp>
            <p:nvSpPr>
              <p:cNvPr id="130" name="Freeform 6"/>
              <p:cNvSpPr>
                <a:spLocks/>
              </p:cNvSpPr>
              <p:nvPr/>
            </p:nvSpPr>
            <p:spPr bwMode="auto">
              <a:xfrm>
                <a:off x="6966020" y="449075"/>
                <a:ext cx="527176" cy="318317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Freeform 7"/>
              <p:cNvSpPr>
                <a:spLocks/>
              </p:cNvSpPr>
              <p:nvPr/>
            </p:nvSpPr>
            <p:spPr bwMode="auto">
              <a:xfrm>
                <a:off x="7255325" y="659026"/>
                <a:ext cx="263589" cy="474086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Freeform 8"/>
              <p:cNvSpPr>
                <a:spLocks/>
              </p:cNvSpPr>
              <p:nvPr/>
            </p:nvSpPr>
            <p:spPr bwMode="auto">
              <a:xfrm>
                <a:off x="6940303" y="659026"/>
                <a:ext cx="263589" cy="474086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8" name="Rounded Rectangle 194"/>
            <p:cNvSpPr/>
            <p:nvPr/>
          </p:nvSpPr>
          <p:spPr bwMode="auto">
            <a:xfrm>
              <a:off x="6832049" y="403644"/>
              <a:ext cx="790837" cy="1014045"/>
            </a:xfrm>
            <a:prstGeom prst="roundRect">
              <a:avLst/>
            </a:prstGeom>
            <a:noFill/>
            <a:ln w="28575" cap="flat" cmpd="sng" algn="ctr">
              <a:solidFill>
                <a:srgbClr val="D83B0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751637" y="1017970"/>
              <a:ext cx="990600" cy="4893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</a:rPr>
                <a:t>API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7745171" y="859094"/>
            <a:ext cx="811147" cy="1103648"/>
            <a:chOff x="5756259" y="367359"/>
            <a:chExt cx="811147" cy="1103648"/>
          </a:xfrm>
        </p:grpSpPr>
        <p:grpSp>
          <p:nvGrpSpPr>
            <p:cNvPr id="134" name="Group 133"/>
            <p:cNvGrpSpPr/>
            <p:nvPr/>
          </p:nvGrpSpPr>
          <p:grpSpPr>
            <a:xfrm>
              <a:off x="5872010" y="412790"/>
              <a:ext cx="578611" cy="684037"/>
              <a:chOff x="5872010" y="412790"/>
              <a:chExt cx="578611" cy="684037"/>
            </a:xfrm>
          </p:grpSpPr>
          <p:sp>
            <p:nvSpPr>
              <p:cNvPr id="137" name="Freeform 6"/>
              <p:cNvSpPr>
                <a:spLocks/>
              </p:cNvSpPr>
              <p:nvPr/>
            </p:nvSpPr>
            <p:spPr bwMode="auto">
              <a:xfrm>
                <a:off x="5897727" y="412790"/>
                <a:ext cx="527176" cy="318317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4DA0E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 7"/>
              <p:cNvSpPr>
                <a:spLocks/>
              </p:cNvSpPr>
              <p:nvPr/>
            </p:nvSpPr>
            <p:spPr bwMode="auto">
              <a:xfrm>
                <a:off x="6187032" y="622741"/>
                <a:ext cx="263589" cy="474086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4DA0E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Freeform 8"/>
              <p:cNvSpPr>
                <a:spLocks/>
              </p:cNvSpPr>
              <p:nvPr/>
            </p:nvSpPr>
            <p:spPr bwMode="auto">
              <a:xfrm>
                <a:off x="5872010" y="622741"/>
                <a:ext cx="263589" cy="474086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4DA0E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5" name="Rounded Rectangle 208"/>
            <p:cNvSpPr/>
            <p:nvPr/>
          </p:nvSpPr>
          <p:spPr bwMode="auto">
            <a:xfrm>
              <a:off x="5763756" y="367359"/>
              <a:ext cx="790837" cy="1014045"/>
            </a:xfrm>
            <a:prstGeom prst="roundRect">
              <a:avLst/>
            </a:prstGeom>
            <a:noFill/>
            <a:ln w="28575" cap="flat" cmpd="sng" algn="ctr">
              <a:solidFill>
                <a:srgbClr val="4DA0E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756259" y="981685"/>
              <a:ext cx="811147" cy="4893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DA0E2"/>
                  </a:solidFill>
                  <a:effectLst/>
                  <a:uLnTx/>
                  <a:uFillTx/>
                </a:rPr>
                <a:t>DB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DA0E2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5768328" y="859094"/>
            <a:ext cx="811147" cy="1103648"/>
            <a:chOff x="1997730" y="285906"/>
            <a:chExt cx="811147" cy="1103648"/>
          </a:xfrm>
        </p:grpSpPr>
        <p:grpSp>
          <p:nvGrpSpPr>
            <p:cNvPr id="141" name="Group 140"/>
            <p:cNvGrpSpPr/>
            <p:nvPr/>
          </p:nvGrpSpPr>
          <p:grpSpPr>
            <a:xfrm>
              <a:off x="2113481" y="331337"/>
              <a:ext cx="578611" cy="684037"/>
              <a:chOff x="9515069" y="2769325"/>
              <a:chExt cx="1130389" cy="1353921"/>
            </a:xfrm>
          </p:grpSpPr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9565310" y="2769325"/>
                <a:ext cx="1029905" cy="630047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10130504" y="3184884"/>
                <a:ext cx="514954" cy="938362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8"/>
              <p:cNvSpPr>
                <a:spLocks/>
              </p:cNvSpPr>
              <p:nvPr/>
            </p:nvSpPr>
            <p:spPr bwMode="auto">
              <a:xfrm>
                <a:off x="9515069" y="3184884"/>
                <a:ext cx="514954" cy="938362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2" name="Rounded Rectangle 215"/>
            <p:cNvSpPr/>
            <p:nvPr/>
          </p:nvSpPr>
          <p:spPr bwMode="auto">
            <a:xfrm>
              <a:off x="2005227" y="285906"/>
              <a:ext cx="790837" cy="1014045"/>
            </a:xfrm>
            <a:prstGeom prst="round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997730" y="900232"/>
              <a:ext cx="811147" cy="4893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Web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47" name="Picture 146" descr="small_v-dark-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1" y="4987099"/>
            <a:ext cx="1748944" cy="1561788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7237127" y="3573462"/>
            <a:ext cx="2398340" cy="3131461"/>
            <a:chOff x="7237127" y="3573462"/>
            <a:chExt cx="2398340" cy="3131461"/>
          </a:xfrm>
        </p:grpSpPr>
        <p:grpSp>
          <p:nvGrpSpPr>
            <p:cNvPr id="149" name="Group 148"/>
            <p:cNvGrpSpPr/>
            <p:nvPr/>
          </p:nvGrpSpPr>
          <p:grpSpPr>
            <a:xfrm>
              <a:off x="7237127" y="3573462"/>
              <a:ext cx="2398340" cy="3131461"/>
              <a:chOff x="5039097" y="2539187"/>
              <a:chExt cx="2398340" cy="2861597"/>
            </a:xfrm>
          </p:grpSpPr>
          <p:sp>
            <p:nvSpPr>
              <p:cNvPr id="155" name="Rectangle 154"/>
              <p:cNvSpPr/>
              <p:nvPr/>
            </p:nvSpPr>
            <p:spPr bwMode="auto">
              <a:xfrm>
                <a:off x="5039098" y="2539187"/>
                <a:ext cx="2398339" cy="2329675"/>
              </a:xfrm>
              <a:prstGeom prst="rect">
                <a:avLst/>
              </a:prstGeom>
              <a:solidFill>
                <a:srgbClr val="002060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5039097" y="4888210"/>
                <a:ext cx="2398339" cy="512574"/>
              </a:xfrm>
              <a:prstGeom prst="rect">
                <a:avLst/>
              </a:prstGeom>
              <a:solidFill>
                <a:srgbClr val="002060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0" name="Oval 149"/>
            <p:cNvSpPr/>
            <p:nvPr/>
          </p:nvSpPr>
          <p:spPr bwMode="auto">
            <a:xfrm>
              <a:off x="7422928" y="6325266"/>
              <a:ext cx="225768" cy="218064"/>
            </a:xfrm>
            <a:prstGeom prst="ellipse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812867" y="6325266"/>
              <a:ext cx="225768" cy="218064"/>
            </a:xfrm>
            <a:prstGeom prst="ellipse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Rounded Rectangle 225"/>
            <p:cNvSpPr/>
            <p:nvPr/>
          </p:nvSpPr>
          <p:spPr bwMode="auto">
            <a:xfrm>
              <a:off x="8290605" y="6313881"/>
              <a:ext cx="1097280" cy="47992"/>
            </a:xfrm>
            <a:prstGeom prst="roundRect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Rounded Rectangle 226"/>
            <p:cNvSpPr/>
            <p:nvPr/>
          </p:nvSpPr>
          <p:spPr bwMode="auto">
            <a:xfrm>
              <a:off x="8290605" y="6410302"/>
              <a:ext cx="1097280" cy="47992"/>
            </a:xfrm>
            <a:prstGeom prst="roundRect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Rounded Rectangle 227"/>
            <p:cNvSpPr/>
            <p:nvPr/>
          </p:nvSpPr>
          <p:spPr bwMode="auto">
            <a:xfrm>
              <a:off x="8290605" y="6500391"/>
              <a:ext cx="1097280" cy="47992"/>
            </a:xfrm>
            <a:prstGeom prst="roundRect">
              <a:avLst/>
            </a:prstGeom>
            <a:solidFill>
              <a:srgbClr val="0078D7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7" name="Can 230"/>
          <p:cNvSpPr/>
          <p:nvPr/>
        </p:nvSpPr>
        <p:spPr bwMode="auto">
          <a:xfrm>
            <a:off x="274637" y="256279"/>
            <a:ext cx="1773334" cy="1558565"/>
          </a:xfrm>
          <a:prstGeom prst="can">
            <a:avLst>
              <a:gd name="adj" fmla="val 16232"/>
            </a:avLst>
          </a:prstGeom>
          <a:solidFill>
            <a:srgbClr val="505050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997821" y="1140722"/>
            <a:ext cx="316675" cy="309483"/>
            <a:chOff x="5878098" y="5309578"/>
            <a:chExt cx="316720" cy="309527"/>
          </a:xfrm>
        </p:grpSpPr>
        <p:grpSp>
          <p:nvGrpSpPr>
            <p:cNvPr id="159" name="Group 158"/>
            <p:cNvGrpSpPr/>
            <p:nvPr/>
          </p:nvGrpSpPr>
          <p:grpSpPr>
            <a:xfrm>
              <a:off x="5926891" y="5342820"/>
              <a:ext cx="219134" cy="245915"/>
              <a:chOff x="2304394" y="2806764"/>
              <a:chExt cx="203894" cy="228812"/>
            </a:xfrm>
            <a:solidFill>
              <a:srgbClr val="00188F"/>
            </a:solidFill>
          </p:grpSpPr>
          <p:sp>
            <p:nvSpPr>
              <p:cNvPr id="161" name="Freeform 6"/>
              <p:cNvSpPr>
                <a:spLocks/>
              </p:cNvSpPr>
              <p:nvPr/>
            </p:nvSpPr>
            <p:spPr bwMode="auto">
              <a:xfrm>
                <a:off x="2313456" y="2806764"/>
                <a:ext cx="185769" cy="106478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Freeform 7"/>
              <p:cNvSpPr>
                <a:spLocks/>
              </p:cNvSpPr>
              <p:nvPr/>
            </p:nvSpPr>
            <p:spPr bwMode="auto">
              <a:xfrm>
                <a:off x="2415403" y="2876993"/>
                <a:ext cx="92885" cy="158583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Freeform 8"/>
              <p:cNvSpPr>
                <a:spLocks/>
              </p:cNvSpPr>
              <p:nvPr/>
            </p:nvSpPr>
            <p:spPr bwMode="auto">
              <a:xfrm>
                <a:off x="2304394" y="2876993"/>
                <a:ext cx="92885" cy="158583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60" name="Rounded Rectangle 233"/>
            <p:cNvSpPr/>
            <p:nvPr/>
          </p:nvSpPr>
          <p:spPr bwMode="auto">
            <a:xfrm>
              <a:off x="5878098" y="5309578"/>
              <a:ext cx="316720" cy="309527"/>
            </a:xfrm>
            <a:prstGeom prst="roundRect">
              <a:avLst/>
            </a:prstGeom>
            <a:noFill/>
            <a:ln w="28575" cap="flat" cmpd="sng" algn="ctr">
              <a:solidFill>
                <a:srgbClr val="00188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581929" y="1140722"/>
            <a:ext cx="316675" cy="309483"/>
            <a:chOff x="2638758" y="1620348"/>
            <a:chExt cx="316675" cy="309483"/>
          </a:xfrm>
        </p:grpSpPr>
        <p:sp>
          <p:nvSpPr>
            <p:cNvPr id="165" name="Freeform 6"/>
            <p:cNvSpPr>
              <a:spLocks/>
            </p:cNvSpPr>
            <p:nvPr/>
          </p:nvSpPr>
          <p:spPr bwMode="auto">
            <a:xfrm>
              <a:off x="2697282" y="1653585"/>
              <a:ext cx="199626" cy="114421"/>
            </a:xfrm>
            <a:custGeom>
              <a:avLst/>
              <a:gdLst>
                <a:gd name="T0" fmla="*/ 82 w 82"/>
                <a:gd name="T1" fmla="*/ 23 h 47"/>
                <a:gd name="T2" fmla="*/ 41 w 82"/>
                <a:gd name="T3" fmla="*/ 0 h 47"/>
                <a:gd name="T4" fmla="*/ 0 w 82"/>
                <a:gd name="T5" fmla="*/ 23 h 47"/>
                <a:gd name="T6" fmla="*/ 0 w 82"/>
                <a:gd name="T7" fmla="*/ 24 h 47"/>
                <a:gd name="T8" fmla="*/ 41 w 82"/>
                <a:gd name="T9" fmla="*/ 47 h 47"/>
                <a:gd name="T10" fmla="*/ 82 w 82"/>
                <a:gd name="T11" fmla="*/ 24 h 47"/>
                <a:gd name="T12" fmla="*/ 82 w 82"/>
                <a:gd name="T13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47">
                  <a:moveTo>
                    <a:pt x="82" y="23"/>
                  </a:moveTo>
                  <a:lnTo>
                    <a:pt x="41" y="0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41" y="47"/>
                  </a:lnTo>
                  <a:lnTo>
                    <a:pt x="82" y="24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Freeform 7"/>
            <p:cNvSpPr>
              <a:spLocks/>
            </p:cNvSpPr>
            <p:nvPr/>
          </p:nvSpPr>
          <p:spPr bwMode="auto">
            <a:xfrm>
              <a:off x="2806833" y="1729053"/>
              <a:ext cx="99814" cy="170412"/>
            </a:xfrm>
            <a:custGeom>
              <a:avLst/>
              <a:gdLst>
                <a:gd name="T0" fmla="*/ 0 w 41"/>
                <a:gd name="T1" fmla="*/ 23 h 70"/>
                <a:gd name="T2" fmla="*/ 0 w 41"/>
                <a:gd name="T3" fmla="*/ 70 h 70"/>
                <a:gd name="T4" fmla="*/ 41 w 41"/>
                <a:gd name="T5" fmla="*/ 47 h 70"/>
                <a:gd name="T6" fmla="*/ 41 w 41"/>
                <a:gd name="T7" fmla="*/ 0 h 70"/>
                <a:gd name="T8" fmla="*/ 0 w 41"/>
                <a:gd name="T9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0">
                  <a:moveTo>
                    <a:pt x="0" y="23"/>
                  </a:moveTo>
                  <a:lnTo>
                    <a:pt x="0" y="70"/>
                  </a:lnTo>
                  <a:lnTo>
                    <a:pt x="41" y="47"/>
                  </a:lnTo>
                  <a:lnTo>
                    <a:pt x="41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Freeform 8"/>
            <p:cNvSpPr>
              <a:spLocks/>
            </p:cNvSpPr>
            <p:nvPr/>
          </p:nvSpPr>
          <p:spPr bwMode="auto">
            <a:xfrm>
              <a:off x="2687544" y="1729053"/>
              <a:ext cx="99814" cy="170412"/>
            </a:xfrm>
            <a:custGeom>
              <a:avLst/>
              <a:gdLst>
                <a:gd name="T0" fmla="*/ 41 w 41"/>
                <a:gd name="T1" fmla="*/ 23 h 70"/>
                <a:gd name="T2" fmla="*/ 0 w 41"/>
                <a:gd name="T3" fmla="*/ 0 h 70"/>
                <a:gd name="T4" fmla="*/ 0 w 41"/>
                <a:gd name="T5" fmla="*/ 47 h 70"/>
                <a:gd name="T6" fmla="*/ 41 w 41"/>
                <a:gd name="T7" fmla="*/ 70 h 70"/>
                <a:gd name="T8" fmla="*/ 41 w 41"/>
                <a:gd name="T9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0">
                  <a:moveTo>
                    <a:pt x="41" y="23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1" y="70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Rounded Rectangle 239"/>
            <p:cNvSpPr/>
            <p:nvPr/>
          </p:nvSpPr>
          <p:spPr bwMode="auto">
            <a:xfrm>
              <a:off x="2638758" y="1620348"/>
              <a:ext cx="316675" cy="309483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415177" y="1131801"/>
            <a:ext cx="316675" cy="309483"/>
            <a:chOff x="2922559" y="6145713"/>
            <a:chExt cx="316720" cy="309527"/>
          </a:xfrm>
        </p:grpSpPr>
        <p:grpSp>
          <p:nvGrpSpPr>
            <p:cNvPr id="170" name="Group 169"/>
            <p:cNvGrpSpPr/>
            <p:nvPr/>
          </p:nvGrpSpPr>
          <p:grpSpPr>
            <a:xfrm>
              <a:off x="2971352" y="6178955"/>
              <a:ext cx="219134" cy="245915"/>
              <a:chOff x="2304394" y="2806764"/>
              <a:chExt cx="203894" cy="228812"/>
            </a:xfrm>
            <a:solidFill>
              <a:srgbClr val="008272"/>
            </a:solidFill>
          </p:grpSpPr>
          <p:sp>
            <p:nvSpPr>
              <p:cNvPr id="172" name="Freeform 6"/>
              <p:cNvSpPr>
                <a:spLocks/>
              </p:cNvSpPr>
              <p:nvPr/>
            </p:nvSpPr>
            <p:spPr bwMode="auto">
              <a:xfrm>
                <a:off x="2313456" y="2806764"/>
                <a:ext cx="185769" cy="106478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00BCF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2415403" y="2876993"/>
                <a:ext cx="92885" cy="158583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BCF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Freeform 8"/>
              <p:cNvSpPr>
                <a:spLocks/>
              </p:cNvSpPr>
              <p:nvPr/>
            </p:nvSpPr>
            <p:spPr bwMode="auto">
              <a:xfrm>
                <a:off x="2304394" y="2876993"/>
                <a:ext cx="92885" cy="158583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00BCF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71" name="Rounded Rectangle 245"/>
            <p:cNvSpPr/>
            <p:nvPr/>
          </p:nvSpPr>
          <p:spPr bwMode="auto">
            <a:xfrm>
              <a:off x="2922559" y="6145713"/>
              <a:ext cx="316720" cy="309527"/>
            </a:xfrm>
            <a:prstGeom prst="roundRect">
              <a:avLst/>
            </a:prstGeom>
            <a:noFill/>
            <a:ln w="28575" cap="flat" cmpd="sng" algn="ctr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5" name="Picture 174" descr="small_v-dark-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1" y="531478"/>
            <a:ext cx="516282" cy="461034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319318" y="1814844"/>
            <a:ext cx="174195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Container Image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Repository</a:t>
            </a:r>
          </a:p>
        </p:txBody>
      </p:sp>
      <p:cxnSp>
        <p:nvCxnSpPr>
          <p:cNvPr id="177" name="Straight Connector 176"/>
          <p:cNvCxnSpPr/>
          <p:nvPr/>
        </p:nvCxnSpPr>
        <p:spPr>
          <a:xfrm>
            <a:off x="1292475" y="2582862"/>
            <a:ext cx="0" cy="2464574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78" name="TextBox 177"/>
          <p:cNvSpPr txBox="1"/>
          <p:nvPr/>
        </p:nvSpPr>
        <p:spPr>
          <a:xfrm>
            <a:off x="2368231" y="6064966"/>
            <a:ext cx="298543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Update, customize, add code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1617818" y="5759415"/>
            <a:ext cx="832396" cy="827171"/>
            <a:chOff x="2602159" y="5437498"/>
            <a:chExt cx="613570" cy="827171"/>
          </a:xfrm>
        </p:grpSpPr>
        <p:sp>
          <p:nvSpPr>
            <p:cNvPr id="180" name="Block Arc 179"/>
            <p:cNvSpPr/>
            <p:nvPr/>
          </p:nvSpPr>
          <p:spPr bwMode="auto">
            <a:xfrm rot="12510518">
              <a:off x="2602159" y="5494462"/>
              <a:ext cx="613570" cy="770207"/>
            </a:xfrm>
            <a:prstGeom prst="blockArc">
              <a:avLst>
                <a:gd name="adj1" fmla="val 4105831"/>
                <a:gd name="adj2" fmla="val 16706539"/>
                <a:gd name="adj3" fmla="val 1167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arrow"/>
            </a:ln>
            <a:effectLst/>
          </p:spPr>
          <p:txBody>
            <a:bodyPr rot="0" spcFirstLastPara="0" vertOverflow="overflow" horzOverflow="overflow" vert="horz" wrap="square" lIns="182806" tIns="146246" rIns="182806" bIns="1462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3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Isosceles Triangle 180"/>
            <p:cNvSpPr/>
            <p:nvPr/>
          </p:nvSpPr>
          <p:spPr bwMode="auto">
            <a:xfrm rot="5485264" flipV="1">
              <a:off x="2846978" y="5456637"/>
              <a:ext cx="152744" cy="114466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headEnd type="none"/>
              <a:tailEnd type="arrow"/>
            </a:ln>
            <a:effectLst/>
          </p:spPr>
          <p:txBody>
            <a:bodyPr rot="0" spcFirstLastPara="0" vertOverflow="overflow" horzOverflow="overflow" vert="horz" wrap="square" lIns="182806" tIns="146246" rIns="182806" bIns="1462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3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1302610" y="3164151"/>
            <a:ext cx="101373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Pull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images</a:t>
            </a:r>
          </a:p>
        </p:txBody>
      </p:sp>
      <p:cxnSp>
        <p:nvCxnSpPr>
          <p:cNvPr id="183" name="Straight Connector 182"/>
          <p:cNvCxnSpPr/>
          <p:nvPr/>
        </p:nvCxnSpPr>
        <p:spPr>
          <a:xfrm flipV="1">
            <a:off x="1731852" y="1923549"/>
            <a:ext cx="3876785" cy="3326314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84" name="TextBox 183"/>
          <p:cNvSpPr txBox="1"/>
          <p:nvPr/>
        </p:nvSpPr>
        <p:spPr>
          <a:xfrm rot="19144147">
            <a:off x="3426171" y="3350896"/>
            <a:ext cx="15472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Create images</a:t>
            </a:r>
          </a:p>
        </p:txBody>
      </p:sp>
      <p:cxnSp>
        <p:nvCxnSpPr>
          <p:cNvPr id="185" name="Straight Connector 184"/>
          <p:cNvCxnSpPr/>
          <p:nvPr/>
        </p:nvCxnSpPr>
        <p:spPr>
          <a:xfrm flipH="1" flipV="1">
            <a:off x="1026393" y="2587752"/>
            <a:ext cx="20214" cy="246888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86" name="TextBox 185"/>
          <p:cNvSpPr txBox="1"/>
          <p:nvPr/>
        </p:nvSpPr>
        <p:spPr>
          <a:xfrm>
            <a:off x="78305" y="3256989"/>
            <a:ext cx="1021755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Publish</a:t>
            </a:r>
          </a:p>
        </p:txBody>
      </p:sp>
      <p:cxnSp>
        <p:nvCxnSpPr>
          <p:cNvPr id="187" name="Straight Connector 186"/>
          <p:cNvCxnSpPr>
            <a:endCxn id="155" idx="0"/>
          </p:cNvCxnSpPr>
          <p:nvPr/>
        </p:nvCxnSpPr>
        <p:spPr>
          <a:xfrm>
            <a:off x="7161784" y="2083090"/>
            <a:ext cx="1274514" cy="1490372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188" name="Straight Connector 187"/>
          <p:cNvCxnSpPr>
            <a:endCxn id="124" idx="0"/>
          </p:cNvCxnSpPr>
          <p:nvPr/>
        </p:nvCxnSpPr>
        <p:spPr>
          <a:xfrm>
            <a:off x="7161784" y="2073376"/>
            <a:ext cx="3771744" cy="1500086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89" name="TextBox 188"/>
          <p:cNvSpPr txBox="1"/>
          <p:nvPr/>
        </p:nvSpPr>
        <p:spPr>
          <a:xfrm>
            <a:off x="8354864" y="2821132"/>
            <a:ext cx="1305294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Deploy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containers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10002344" y="3804772"/>
            <a:ext cx="811147" cy="1103648"/>
            <a:chOff x="1997730" y="285906"/>
            <a:chExt cx="811147" cy="1103648"/>
          </a:xfrm>
        </p:grpSpPr>
        <p:grpSp>
          <p:nvGrpSpPr>
            <p:cNvPr id="191" name="Group 190"/>
            <p:cNvGrpSpPr/>
            <p:nvPr/>
          </p:nvGrpSpPr>
          <p:grpSpPr>
            <a:xfrm>
              <a:off x="2113481" y="331337"/>
              <a:ext cx="578611" cy="684037"/>
              <a:chOff x="9515069" y="2769325"/>
              <a:chExt cx="1130389" cy="1353921"/>
            </a:xfrm>
          </p:grpSpPr>
          <p:sp>
            <p:nvSpPr>
              <p:cNvPr id="194" name="Freeform 6"/>
              <p:cNvSpPr>
                <a:spLocks/>
              </p:cNvSpPr>
              <p:nvPr/>
            </p:nvSpPr>
            <p:spPr bwMode="auto">
              <a:xfrm>
                <a:off x="9565310" y="2769325"/>
                <a:ext cx="1029905" cy="630047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7"/>
              <p:cNvSpPr>
                <a:spLocks/>
              </p:cNvSpPr>
              <p:nvPr/>
            </p:nvSpPr>
            <p:spPr bwMode="auto">
              <a:xfrm>
                <a:off x="10130504" y="3184884"/>
                <a:ext cx="514954" cy="938362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8"/>
              <p:cNvSpPr>
                <a:spLocks/>
              </p:cNvSpPr>
              <p:nvPr/>
            </p:nvSpPr>
            <p:spPr bwMode="auto">
              <a:xfrm>
                <a:off x="9515069" y="3184884"/>
                <a:ext cx="514954" cy="938362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2" name="Rounded Rectangle 265"/>
            <p:cNvSpPr/>
            <p:nvPr/>
          </p:nvSpPr>
          <p:spPr bwMode="auto">
            <a:xfrm>
              <a:off x="2005227" y="285906"/>
              <a:ext cx="790837" cy="1014045"/>
            </a:xfrm>
            <a:prstGeom prst="round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997730" y="900232"/>
              <a:ext cx="811147" cy="4893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Web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7535812" y="3804772"/>
            <a:ext cx="811147" cy="1103648"/>
            <a:chOff x="1997730" y="285906"/>
            <a:chExt cx="811147" cy="1103648"/>
          </a:xfrm>
        </p:grpSpPr>
        <p:grpSp>
          <p:nvGrpSpPr>
            <p:cNvPr id="198" name="Group 197"/>
            <p:cNvGrpSpPr/>
            <p:nvPr/>
          </p:nvGrpSpPr>
          <p:grpSpPr>
            <a:xfrm>
              <a:off x="2113481" y="331337"/>
              <a:ext cx="578611" cy="684037"/>
              <a:chOff x="9515069" y="2769325"/>
              <a:chExt cx="1130389" cy="1353921"/>
            </a:xfrm>
          </p:grpSpPr>
          <p:sp>
            <p:nvSpPr>
              <p:cNvPr id="201" name="Freeform 6"/>
              <p:cNvSpPr>
                <a:spLocks/>
              </p:cNvSpPr>
              <p:nvPr/>
            </p:nvSpPr>
            <p:spPr bwMode="auto">
              <a:xfrm>
                <a:off x="9565310" y="2769325"/>
                <a:ext cx="1029905" cy="630047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2" name="Freeform 7"/>
              <p:cNvSpPr>
                <a:spLocks/>
              </p:cNvSpPr>
              <p:nvPr/>
            </p:nvSpPr>
            <p:spPr bwMode="auto">
              <a:xfrm>
                <a:off x="10130504" y="3184884"/>
                <a:ext cx="514954" cy="938362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Freeform 8"/>
              <p:cNvSpPr>
                <a:spLocks/>
              </p:cNvSpPr>
              <p:nvPr/>
            </p:nvSpPr>
            <p:spPr bwMode="auto">
              <a:xfrm>
                <a:off x="9515069" y="3184884"/>
                <a:ext cx="514954" cy="938362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9" name="Rounded Rectangle 272"/>
            <p:cNvSpPr/>
            <p:nvPr/>
          </p:nvSpPr>
          <p:spPr bwMode="auto">
            <a:xfrm>
              <a:off x="2005227" y="285906"/>
              <a:ext cx="790837" cy="1014045"/>
            </a:xfrm>
            <a:prstGeom prst="round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997730" y="900232"/>
              <a:ext cx="811147" cy="4893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Web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8576738" y="3801847"/>
            <a:ext cx="811147" cy="1103648"/>
            <a:chOff x="1997730" y="285906"/>
            <a:chExt cx="811147" cy="1103648"/>
          </a:xfrm>
        </p:grpSpPr>
        <p:grpSp>
          <p:nvGrpSpPr>
            <p:cNvPr id="205" name="Group 204"/>
            <p:cNvGrpSpPr/>
            <p:nvPr/>
          </p:nvGrpSpPr>
          <p:grpSpPr>
            <a:xfrm>
              <a:off x="2113481" y="331337"/>
              <a:ext cx="578611" cy="684037"/>
              <a:chOff x="9515069" y="2769325"/>
              <a:chExt cx="1130389" cy="1353921"/>
            </a:xfrm>
          </p:grpSpPr>
          <p:sp>
            <p:nvSpPr>
              <p:cNvPr id="208" name="Freeform 6"/>
              <p:cNvSpPr>
                <a:spLocks/>
              </p:cNvSpPr>
              <p:nvPr/>
            </p:nvSpPr>
            <p:spPr bwMode="auto">
              <a:xfrm>
                <a:off x="9565310" y="2769325"/>
                <a:ext cx="1029905" cy="630047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Freeform 7"/>
              <p:cNvSpPr>
                <a:spLocks/>
              </p:cNvSpPr>
              <p:nvPr/>
            </p:nvSpPr>
            <p:spPr bwMode="auto">
              <a:xfrm>
                <a:off x="10130504" y="3184884"/>
                <a:ext cx="514954" cy="938362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Freeform 8"/>
              <p:cNvSpPr>
                <a:spLocks/>
              </p:cNvSpPr>
              <p:nvPr/>
            </p:nvSpPr>
            <p:spPr bwMode="auto">
              <a:xfrm>
                <a:off x="9515069" y="3184884"/>
                <a:ext cx="514954" cy="938362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6" name="Rounded Rectangle 279"/>
            <p:cNvSpPr/>
            <p:nvPr/>
          </p:nvSpPr>
          <p:spPr bwMode="auto">
            <a:xfrm>
              <a:off x="2005227" y="285906"/>
              <a:ext cx="790837" cy="1014045"/>
            </a:xfrm>
            <a:prstGeom prst="round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1997730" y="900232"/>
              <a:ext cx="811147" cy="4893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Web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7912060" y="4961652"/>
            <a:ext cx="990600" cy="1103648"/>
            <a:chOff x="6751637" y="403644"/>
            <a:chExt cx="990600" cy="1103648"/>
          </a:xfrm>
        </p:grpSpPr>
        <p:grpSp>
          <p:nvGrpSpPr>
            <p:cNvPr id="212" name="Group 211"/>
            <p:cNvGrpSpPr/>
            <p:nvPr/>
          </p:nvGrpSpPr>
          <p:grpSpPr>
            <a:xfrm>
              <a:off x="6940303" y="449075"/>
              <a:ext cx="578611" cy="684037"/>
              <a:chOff x="6940303" y="449075"/>
              <a:chExt cx="578611" cy="684037"/>
            </a:xfrm>
          </p:grpSpPr>
          <p:sp>
            <p:nvSpPr>
              <p:cNvPr id="215" name="Freeform 6"/>
              <p:cNvSpPr>
                <a:spLocks/>
              </p:cNvSpPr>
              <p:nvPr/>
            </p:nvSpPr>
            <p:spPr bwMode="auto">
              <a:xfrm>
                <a:off x="6966020" y="449075"/>
                <a:ext cx="527176" cy="318317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Freeform 7"/>
              <p:cNvSpPr>
                <a:spLocks/>
              </p:cNvSpPr>
              <p:nvPr/>
            </p:nvSpPr>
            <p:spPr bwMode="auto">
              <a:xfrm>
                <a:off x="7255325" y="659026"/>
                <a:ext cx="263589" cy="474086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Freeform 8"/>
              <p:cNvSpPr>
                <a:spLocks/>
              </p:cNvSpPr>
              <p:nvPr/>
            </p:nvSpPr>
            <p:spPr bwMode="auto">
              <a:xfrm>
                <a:off x="6940303" y="659026"/>
                <a:ext cx="263589" cy="474086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13" name="Rounded Rectangle 286"/>
            <p:cNvSpPr/>
            <p:nvPr/>
          </p:nvSpPr>
          <p:spPr bwMode="auto">
            <a:xfrm>
              <a:off x="6832049" y="403644"/>
              <a:ext cx="790837" cy="1014045"/>
            </a:xfrm>
            <a:prstGeom prst="roundRect">
              <a:avLst/>
            </a:prstGeom>
            <a:noFill/>
            <a:ln w="28575" cap="flat" cmpd="sng" algn="ctr">
              <a:solidFill>
                <a:srgbClr val="D83B0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6751637" y="1017970"/>
              <a:ext cx="990600" cy="4893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</a:rPr>
                <a:t>API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10925714" y="3801847"/>
            <a:ext cx="990600" cy="1103648"/>
            <a:chOff x="6751637" y="403644"/>
            <a:chExt cx="990600" cy="1103648"/>
          </a:xfrm>
        </p:grpSpPr>
        <p:grpSp>
          <p:nvGrpSpPr>
            <p:cNvPr id="219" name="Group 218"/>
            <p:cNvGrpSpPr/>
            <p:nvPr/>
          </p:nvGrpSpPr>
          <p:grpSpPr>
            <a:xfrm>
              <a:off x="6940303" y="449075"/>
              <a:ext cx="578611" cy="684037"/>
              <a:chOff x="6940303" y="449075"/>
              <a:chExt cx="578611" cy="684037"/>
            </a:xfrm>
          </p:grpSpPr>
          <p:sp>
            <p:nvSpPr>
              <p:cNvPr id="222" name="Freeform 6"/>
              <p:cNvSpPr>
                <a:spLocks/>
              </p:cNvSpPr>
              <p:nvPr/>
            </p:nvSpPr>
            <p:spPr bwMode="auto">
              <a:xfrm>
                <a:off x="6966020" y="449075"/>
                <a:ext cx="527176" cy="318317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7255325" y="659026"/>
                <a:ext cx="263589" cy="474086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Freeform 8"/>
              <p:cNvSpPr>
                <a:spLocks/>
              </p:cNvSpPr>
              <p:nvPr/>
            </p:nvSpPr>
            <p:spPr bwMode="auto">
              <a:xfrm>
                <a:off x="6940303" y="659026"/>
                <a:ext cx="263589" cy="474086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0" name="Rounded Rectangle 293"/>
            <p:cNvSpPr/>
            <p:nvPr/>
          </p:nvSpPr>
          <p:spPr bwMode="auto">
            <a:xfrm>
              <a:off x="6832049" y="403644"/>
              <a:ext cx="790837" cy="1014045"/>
            </a:xfrm>
            <a:prstGeom prst="roundRect">
              <a:avLst/>
            </a:prstGeom>
            <a:noFill/>
            <a:ln w="28575" cap="flat" cmpd="sng" algn="ctr">
              <a:solidFill>
                <a:srgbClr val="D83B0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751637" y="1017970"/>
              <a:ext cx="990600" cy="4893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</a:rPr>
                <a:t>API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10454663" y="4961652"/>
            <a:ext cx="811147" cy="1103648"/>
            <a:chOff x="5756259" y="367359"/>
            <a:chExt cx="811147" cy="1103648"/>
          </a:xfrm>
        </p:grpSpPr>
        <p:grpSp>
          <p:nvGrpSpPr>
            <p:cNvPr id="226" name="Group 225"/>
            <p:cNvGrpSpPr/>
            <p:nvPr/>
          </p:nvGrpSpPr>
          <p:grpSpPr>
            <a:xfrm>
              <a:off x="5872010" y="412790"/>
              <a:ext cx="578611" cy="684037"/>
              <a:chOff x="5872010" y="412790"/>
              <a:chExt cx="578611" cy="684037"/>
            </a:xfrm>
          </p:grpSpPr>
          <p:sp>
            <p:nvSpPr>
              <p:cNvPr id="229" name="Freeform 6"/>
              <p:cNvSpPr>
                <a:spLocks/>
              </p:cNvSpPr>
              <p:nvPr/>
            </p:nvSpPr>
            <p:spPr bwMode="auto">
              <a:xfrm>
                <a:off x="5897727" y="412790"/>
                <a:ext cx="527176" cy="318317"/>
              </a:xfrm>
              <a:custGeom>
                <a:avLst/>
                <a:gdLst>
                  <a:gd name="T0" fmla="*/ 82 w 82"/>
                  <a:gd name="T1" fmla="*/ 23 h 47"/>
                  <a:gd name="T2" fmla="*/ 41 w 82"/>
                  <a:gd name="T3" fmla="*/ 0 h 47"/>
                  <a:gd name="T4" fmla="*/ 0 w 82"/>
                  <a:gd name="T5" fmla="*/ 23 h 47"/>
                  <a:gd name="T6" fmla="*/ 0 w 82"/>
                  <a:gd name="T7" fmla="*/ 24 h 47"/>
                  <a:gd name="T8" fmla="*/ 41 w 82"/>
                  <a:gd name="T9" fmla="*/ 47 h 47"/>
                  <a:gd name="T10" fmla="*/ 82 w 82"/>
                  <a:gd name="T11" fmla="*/ 24 h 47"/>
                  <a:gd name="T12" fmla="*/ 82 w 82"/>
                  <a:gd name="T1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47">
                    <a:moveTo>
                      <a:pt x="82" y="23"/>
                    </a:moveTo>
                    <a:lnTo>
                      <a:pt x="41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47"/>
                    </a:lnTo>
                    <a:lnTo>
                      <a:pt x="82" y="24"/>
                    </a:lnTo>
                    <a:lnTo>
                      <a:pt x="82" y="23"/>
                    </a:lnTo>
                    <a:close/>
                  </a:path>
                </a:pathLst>
              </a:custGeom>
              <a:solidFill>
                <a:srgbClr val="4DA0E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Freeform 7"/>
              <p:cNvSpPr>
                <a:spLocks/>
              </p:cNvSpPr>
              <p:nvPr/>
            </p:nvSpPr>
            <p:spPr bwMode="auto">
              <a:xfrm>
                <a:off x="6187032" y="622741"/>
                <a:ext cx="263589" cy="474086"/>
              </a:xfrm>
              <a:custGeom>
                <a:avLst/>
                <a:gdLst>
                  <a:gd name="T0" fmla="*/ 0 w 41"/>
                  <a:gd name="T1" fmla="*/ 23 h 70"/>
                  <a:gd name="T2" fmla="*/ 0 w 41"/>
                  <a:gd name="T3" fmla="*/ 70 h 70"/>
                  <a:gd name="T4" fmla="*/ 41 w 41"/>
                  <a:gd name="T5" fmla="*/ 47 h 70"/>
                  <a:gd name="T6" fmla="*/ 41 w 41"/>
                  <a:gd name="T7" fmla="*/ 0 h 70"/>
                  <a:gd name="T8" fmla="*/ 0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0" y="23"/>
                    </a:moveTo>
                    <a:lnTo>
                      <a:pt x="0" y="70"/>
                    </a:lnTo>
                    <a:lnTo>
                      <a:pt x="41" y="47"/>
                    </a:lnTo>
                    <a:lnTo>
                      <a:pt x="41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4DA0E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Freeform 8"/>
              <p:cNvSpPr>
                <a:spLocks/>
              </p:cNvSpPr>
              <p:nvPr/>
            </p:nvSpPr>
            <p:spPr bwMode="auto">
              <a:xfrm>
                <a:off x="5872010" y="622741"/>
                <a:ext cx="263589" cy="474086"/>
              </a:xfrm>
              <a:custGeom>
                <a:avLst/>
                <a:gdLst>
                  <a:gd name="T0" fmla="*/ 41 w 41"/>
                  <a:gd name="T1" fmla="*/ 23 h 70"/>
                  <a:gd name="T2" fmla="*/ 0 w 41"/>
                  <a:gd name="T3" fmla="*/ 0 h 70"/>
                  <a:gd name="T4" fmla="*/ 0 w 41"/>
                  <a:gd name="T5" fmla="*/ 47 h 70"/>
                  <a:gd name="T6" fmla="*/ 41 w 41"/>
                  <a:gd name="T7" fmla="*/ 70 h 70"/>
                  <a:gd name="T8" fmla="*/ 41 w 4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0">
                    <a:moveTo>
                      <a:pt x="41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41" y="70"/>
                    </a:lnTo>
                    <a:lnTo>
                      <a:pt x="41" y="23"/>
                    </a:lnTo>
                    <a:close/>
                  </a:path>
                </a:pathLst>
              </a:custGeom>
              <a:solidFill>
                <a:srgbClr val="4DA0E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7" name="Rounded Rectangle 300"/>
            <p:cNvSpPr/>
            <p:nvPr/>
          </p:nvSpPr>
          <p:spPr bwMode="auto">
            <a:xfrm>
              <a:off x="5763756" y="367359"/>
              <a:ext cx="790837" cy="1014045"/>
            </a:xfrm>
            <a:prstGeom prst="roundRect">
              <a:avLst/>
            </a:prstGeom>
            <a:noFill/>
            <a:ln w="28575" cap="flat" cmpd="sng" algn="ctr">
              <a:solidFill>
                <a:srgbClr val="4DA0E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756259" y="981685"/>
              <a:ext cx="811147" cy="4893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DA0E2"/>
                  </a:solidFill>
                  <a:effectLst/>
                  <a:uLnTx/>
                  <a:uFillTx/>
                </a:rPr>
                <a:t>DB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DA0E2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0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82" grpId="0"/>
      <p:bldP spid="184" grpId="0"/>
      <p:bldP spid="186" grpId="0"/>
      <p:bldP spid="1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offer ideal support</a:t>
            </a:r>
            <a:endParaRPr lang="es-ES_tradnl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" y="2262532"/>
            <a:ext cx="12192000" cy="3095897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61458" y="2599718"/>
            <a:ext cx="2303134" cy="230313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Distributed compute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941702" y="2599718"/>
            <a:ext cx="2303134" cy="230313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Databases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621947" y="2599718"/>
            <a:ext cx="2303134" cy="230313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Web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280637" y="2599716"/>
            <a:ext cx="2303134" cy="230313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Tasks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598019" y="2599717"/>
            <a:ext cx="2303134" cy="230313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Scale </a:t>
            </a:r>
            <a:br>
              <a:rPr lang="en-US" sz="3137" dirty="0">
                <a:solidFill>
                  <a:srgbClr val="FFFFFF"/>
                </a:solidFill>
                <a:latin typeface="Segoe UI Light"/>
              </a:rPr>
            </a:br>
            <a:r>
              <a:rPr lang="en-US" sz="3137" dirty="0">
                <a:solidFill>
                  <a:srgbClr val="FFFFFF"/>
                </a:solidFill>
                <a:latin typeface="Segoe UI Light"/>
              </a:rPr>
              <a:t>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73726" y="3669939"/>
                <a:ext cx="2143189" cy="1016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192"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704" i="1">
                          <a:ln w="0"/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704" i="1">
                              <a:ln w="0"/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704" i="1">
                              <a:ln w="0"/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4704" dirty="0" err="1">
                  <a:ln w="0"/>
                  <a:solidFill>
                    <a:srgbClr val="0078D7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egoe UI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26" y="3669939"/>
                <a:ext cx="2143189" cy="1016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/>
          <p:cNvSpPr>
            <a:spLocks noChangeAspect="1"/>
          </p:cNvSpPr>
          <p:nvPr/>
        </p:nvSpPr>
        <p:spPr bwMode="black">
          <a:xfrm>
            <a:off x="5453036" y="3731404"/>
            <a:ext cx="1280464" cy="893719"/>
          </a:xfrm>
          <a:custGeom>
            <a:avLst/>
            <a:gdLst>
              <a:gd name="connsiteX0" fmla="*/ 541228 w 979570"/>
              <a:gd name="connsiteY0" fmla="*/ 531962 h 887227"/>
              <a:gd name="connsiteX1" fmla="*/ 547155 w 979570"/>
              <a:gd name="connsiteY1" fmla="*/ 538150 h 887227"/>
              <a:gd name="connsiteX2" fmla="*/ 760399 w 979570"/>
              <a:gd name="connsiteY2" fmla="*/ 601984 h 887227"/>
              <a:gd name="connsiteX3" fmla="*/ 973643 w 979570"/>
              <a:gd name="connsiteY3" fmla="*/ 538150 h 887227"/>
              <a:gd name="connsiteX4" fmla="*/ 979570 w 979570"/>
              <a:gd name="connsiteY4" fmla="*/ 531962 h 887227"/>
              <a:gd name="connsiteX5" fmla="*/ 979570 w 979570"/>
              <a:gd name="connsiteY5" fmla="*/ 776991 h 887227"/>
              <a:gd name="connsiteX6" fmla="*/ 979570 w 979570"/>
              <a:gd name="connsiteY6" fmla="*/ 776993 h 887227"/>
              <a:gd name="connsiteX7" fmla="*/ 760399 w 979570"/>
              <a:gd name="connsiteY7" fmla="*/ 887227 h 887227"/>
              <a:gd name="connsiteX8" fmla="*/ 541228 w 979570"/>
              <a:gd name="connsiteY8" fmla="*/ 776993 h 887227"/>
              <a:gd name="connsiteX9" fmla="*/ 541228 w 979570"/>
              <a:gd name="connsiteY9" fmla="*/ 776993 h 887227"/>
              <a:gd name="connsiteX10" fmla="*/ 0 w 979570"/>
              <a:gd name="connsiteY10" fmla="*/ 531962 h 887227"/>
              <a:gd name="connsiteX11" fmla="*/ 5927 w 979570"/>
              <a:gd name="connsiteY11" fmla="*/ 538150 h 887227"/>
              <a:gd name="connsiteX12" fmla="*/ 219171 w 979570"/>
              <a:gd name="connsiteY12" fmla="*/ 601984 h 887227"/>
              <a:gd name="connsiteX13" fmla="*/ 432415 w 979570"/>
              <a:gd name="connsiteY13" fmla="*/ 538150 h 887227"/>
              <a:gd name="connsiteX14" fmla="*/ 438342 w 979570"/>
              <a:gd name="connsiteY14" fmla="*/ 531962 h 887227"/>
              <a:gd name="connsiteX15" fmla="*/ 438342 w 979570"/>
              <a:gd name="connsiteY15" fmla="*/ 776991 h 887227"/>
              <a:gd name="connsiteX16" fmla="*/ 438342 w 979570"/>
              <a:gd name="connsiteY16" fmla="*/ 776993 h 887227"/>
              <a:gd name="connsiteX17" fmla="*/ 219171 w 979570"/>
              <a:gd name="connsiteY17" fmla="*/ 887227 h 887227"/>
              <a:gd name="connsiteX18" fmla="*/ 0 w 979570"/>
              <a:gd name="connsiteY18" fmla="*/ 776993 h 887227"/>
              <a:gd name="connsiteX19" fmla="*/ 0 w 979570"/>
              <a:gd name="connsiteY19" fmla="*/ 776993 h 887227"/>
              <a:gd name="connsiteX20" fmla="*/ 760036 w 979570"/>
              <a:gd name="connsiteY20" fmla="*/ 322411 h 887227"/>
              <a:gd name="connsiteX21" fmla="*/ 978844 w 979570"/>
              <a:gd name="connsiteY21" fmla="*/ 444386 h 887227"/>
              <a:gd name="connsiteX22" fmla="*/ 760036 w 979570"/>
              <a:gd name="connsiteY22" fmla="*/ 566361 h 887227"/>
              <a:gd name="connsiteX23" fmla="*/ 541228 w 979570"/>
              <a:gd name="connsiteY23" fmla="*/ 444386 h 887227"/>
              <a:gd name="connsiteX24" fmla="*/ 760036 w 979570"/>
              <a:gd name="connsiteY24" fmla="*/ 322411 h 887227"/>
              <a:gd name="connsiteX25" fmla="*/ 0 w 979570"/>
              <a:gd name="connsiteY25" fmla="*/ 209552 h 887227"/>
              <a:gd name="connsiteX26" fmla="*/ 5927 w 979570"/>
              <a:gd name="connsiteY26" fmla="*/ 215739 h 887227"/>
              <a:gd name="connsiteX27" fmla="*/ 219171 w 979570"/>
              <a:gd name="connsiteY27" fmla="*/ 279574 h 887227"/>
              <a:gd name="connsiteX28" fmla="*/ 432415 w 979570"/>
              <a:gd name="connsiteY28" fmla="*/ 215739 h 887227"/>
              <a:gd name="connsiteX29" fmla="*/ 438342 w 979570"/>
              <a:gd name="connsiteY29" fmla="*/ 209552 h 887227"/>
              <a:gd name="connsiteX30" fmla="*/ 438342 w 979570"/>
              <a:gd name="connsiteY30" fmla="*/ 454580 h 887227"/>
              <a:gd name="connsiteX31" fmla="*/ 438342 w 979570"/>
              <a:gd name="connsiteY31" fmla="*/ 454583 h 887227"/>
              <a:gd name="connsiteX32" fmla="*/ 219171 w 979570"/>
              <a:gd name="connsiteY32" fmla="*/ 564817 h 887227"/>
              <a:gd name="connsiteX33" fmla="*/ 0 w 979570"/>
              <a:gd name="connsiteY33" fmla="*/ 454583 h 887227"/>
              <a:gd name="connsiteX34" fmla="*/ 0 w 979570"/>
              <a:gd name="connsiteY34" fmla="*/ 454582 h 887227"/>
              <a:gd name="connsiteX35" fmla="*/ 218808 w 979570"/>
              <a:gd name="connsiteY35" fmla="*/ 0 h 887227"/>
              <a:gd name="connsiteX36" fmla="*/ 437616 w 979570"/>
              <a:gd name="connsiteY36" fmla="*/ 121975 h 887227"/>
              <a:gd name="connsiteX37" fmla="*/ 218808 w 979570"/>
              <a:gd name="connsiteY37" fmla="*/ 243950 h 887227"/>
              <a:gd name="connsiteX38" fmla="*/ 0 w 979570"/>
              <a:gd name="connsiteY38" fmla="*/ 121975 h 887227"/>
              <a:gd name="connsiteX39" fmla="*/ 218808 w 979570"/>
              <a:gd name="connsiteY39" fmla="*/ 0 h 8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9570" h="887227">
                <a:moveTo>
                  <a:pt x="541228" y="531962"/>
                </a:moveTo>
                <a:lnTo>
                  <a:pt x="547155" y="538150"/>
                </a:lnTo>
                <a:cubicBezTo>
                  <a:pt x="588222" y="576173"/>
                  <a:pt x="668317" y="601984"/>
                  <a:pt x="760399" y="601984"/>
                </a:cubicBezTo>
                <a:cubicBezTo>
                  <a:pt x="852481" y="601984"/>
                  <a:pt x="932576" y="576173"/>
                  <a:pt x="973643" y="538150"/>
                </a:cubicBezTo>
                <a:lnTo>
                  <a:pt x="979570" y="531962"/>
                </a:lnTo>
                <a:lnTo>
                  <a:pt x="979570" y="776991"/>
                </a:lnTo>
                <a:lnTo>
                  <a:pt x="979570" y="776993"/>
                </a:lnTo>
                <a:cubicBezTo>
                  <a:pt x="979570" y="837874"/>
                  <a:pt x="881444" y="887227"/>
                  <a:pt x="760399" y="887227"/>
                </a:cubicBezTo>
                <a:cubicBezTo>
                  <a:pt x="639354" y="887227"/>
                  <a:pt x="541228" y="837874"/>
                  <a:pt x="541228" y="776993"/>
                </a:cubicBezTo>
                <a:lnTo>
                  <a:pt x="541228" y="776993"/>
                </a:lnTo>
                <a:close/>
                <a:moveTo>
                  <a:pt x="0" y="531962"/>
                </a:moveTo>
                <a:lnTo>
                  <a:pt x="5927" y="538150"/>
                </a:lnTo>
                <a:cubicBezTo>
                  <a:pt x="46994" y="576173"/>
                  <a:pt x="127089" y="601984"/>
                  <a:pt x="219171" y="601984"/>
                </a:cubicBezTo>
                <a:cubicBezTo>
                  <a:pt x="311253" y="601984"/>
                  <a:pt x="391348" y="576173"/>
                  <a:pt x="432415" y="538150"/>
                </a:cubicBezTo>
                <a:lnTo>
                  <a:pt x="438342" y="531962"/>
                </a:lnTo>
                <a:lnTo>
                  <a:pt x="438342" y="776991"/>
                </a:lnTo>
                <a:lnTo>
                  <a:pt x="438342" y="776993"/>
                </a:lnTo>
                <a:cubicBezTo>
                  <a:pt x="438342" y="837874"/>
                  <a:pt x="340216" y="887227"/>
                  <a:pt x="219171" y="887227"/>
                </a:cubicBezTo>
                <a:cubicBezTo>
                  <a:pt x="98126" y="887227"/>
                  <a:pt x="0" y="837874"/>
                  <a:pt x="0" y="776993"/>
                </a:cubicBezTo>
                <a:lnTo>
                  <a:pt x="0" y="776993"/>
                </a:lnTo>
                <a:close/>
                <a:moveTo>
                  <a:pt x="760036" y="322411"/>
                </a:moveTo>
                <a:cubicBezTo>
                  <a:pt x="880880" y="322411"/>
                  <a:pt x="978844" y="377021"/>
                  <a:pt x="978844" y="444386"/>
                </a:cubicBezTo>
                <a:cubicBezTo>
                  <a:pt x="978844" y="511751"/>
                  <a:pt x="880880" y="566361"/>
                  <a:pt x="760036" y="566361"/>
                </a:cubicBezTo>
                <a:cubicBezTo>
                  <a:pt x="639192" y="566361"/>
                  <a:pt x="541228" y="511751"/>
                  <a:pt x="541228" y="444386"/>
                </a:cubicBezTo>
                <a:cubicBezTo>
                  <a:pt x="541228" y="377021"/>
                  <a:pt x="639192" y="322411"/>
                  <a:pt x="760036" y="322411"/>
                </a:cubicBezTo>
                <a:close/>
                <a:moveTo>
                  <a:pt x="0" y="209552"/>
                </a:moveTo>
                <a:lnTo>
                  <a:pt x="5927" y="215739"/>
                </a:lnTo>
                <a:cubicBezTo>
                  <a:pt x="46994" y="253762"/>
                  <a:pt x="127089" y="279574"/>
                  <a:pt x="219171" y="279574"/>
                </a:cubicBezTo>
                <a:cubicBezTo>
                  <a:pt x="311253" y="279574"/>
                  <a:pt x="391348" y="253762"/>
                  <a:pt x="432415" y="215739"/>
                </a:cubicBezTo>
                <a:lnTo>
                  <a:pt x="438342" y="209552"/>
                </a:lnTo>
                <a:lnTo>
                  <a:pt x="438342" y="454580"/>
                </a:lnTo>
                <a:lnTo>
                  <a:pt x="438342" y="454583"/>
                </a:lnTo>
                <a:cubicBezTo>
                  <a:pt x="438342" y="515463"/>
                  <a:pt x="340216" y="564817"/>
                  <a:pt x="219171" y="564817"/>
                </a:cubicBezTo>
                <a:cubicBezTo>
                  <a:pt x="98126" y="564817"/>
                  <a:pt x="0" y="515463"/>
                  <a:pt x="0" y="454583"/>
                </a:cubicBezTo>
                <a:lnTo>
                  <a:pt x="0" y="454582"/>
                </a:lnTo>
                <a:close/>
                <a:moveTo>
                  <a:pt x="218808" y="0"/>
                </a:moveTo>
                <a:cubicBezTo>
                  <a:pt x="339652" y="0"/>
                  <a:pt x="437616" y="54610"/>
                  <a:pt x="437616" y="121975"/>
                </a:cubicBezTo>
                <a:cubicBezTo>
                  <a:pt x="437616" y="189340"/>
                  <a:pt x="339652" y="243950"/>
                  <a:pt x="218808" y="243950"/>
                </a:cubicBezTo>
                <a:cubicBezTo>
                  <a:pt x="97964" y="243950"/>
                  <a:pt x="0" y="189340"/>
                  <a:pt x="0" y="121975"/>
                </a:cubicBezTo>
                <a:cubicBezTo>
                  <a:pt x="0" y="54610"/>
                  <a:pt x="97964" y="0"/>
                  <a:pt x="2188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197297" y="3686160"/>
            <a:ext cx="1074988" cy="984207"/>
            <a:chOff x="7589837" y="5094544"/>
            <a:chExt cx="1005769" cy="920833"/>
          </a:xfrm>
          <a:solidFill>
            <a:schemeClr val="bg1"/>
          </a:solidFill>
        </p:grpSpPr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7589837" y="5094544"/>
              <a:ext cx="1005769" cy="920831"/>
            </a:xfrm>
            <a:custGeom>
              <a:avLst/>
              <a:gdLst>
                <a:gd name="T0" fmla="*/ 180 w 234"/>
                <a:gd name="T1" fmla="*/ 186 h 207"/>
                <a:gd name="T2" fmla="*/ 117 w 234"/>
                <a:gd name="T3" fmla="*/ 207 h 207"/>
                <a:gd name="T4" fmla="*/ 35 w 234"/>
                <a:gd name="T5" fmla="*/ 166 h 207"/>
                <a:gd name="T6" fmla="*/ 54 w 234"/>
                <a:gd name="T7" fmla="*/ 21 h 207"/>
                <a:gd name="T8" fmla="*/ 117 w 234"/>
                <a:gd name="T9" fmla="*/ 0 h 207"/>
                <a:gd name="T10" fmla="*/ 199 w 234"/>
                <a:gd name="T11" fmla="*/ 41 h 207"/>
                <a:gd name="T12" fmla="*/ 180 w 234"/>
                <a:gd name="T13" fmla="*/ 18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07">
                  <a:moveTo>
                    <a:pt x="180" y="186"/>
                  </a:moveTo>
                  <a:cubicBezTo>
                    <a:pt x="161" y="200"/>
                    <a:pt x="139" y="207"/>
                    <a:pt x="117" y="207"/>
                  </a:cubicBezTo>
                  <a:cubicBezTo>
                    <a:pt x="86" y="207"/>
                    <a:pt x="55" y="193"/>
                    <a:pt x="35" y="166"/>
                  </a:cubicBezTo>
                  <a:cubicBezTo>
                    <a:pt x="0" y="121"/>
                    <a:pt x="9" y="56"/>
                    <a:pt x="54" y="21"/>
                  </a:cubicBezTo>
                  <a:cubicBezTo>
                    <a:pt x="73" y="7"/>
                    <a:pt x="95" y="0"/>
                    <a:pt x="117" y="0"/>
                  </a:cubicBezTo>
                  <a:cubicBezTo>
                    <a:pt x="148" y="0"/>
                    <a:pt x="179" y="14"/>
                    <a:pt x="199" y="41"/>
                  </a:cubicBezTo>
                  <a:cubicBezTo>
                    <a:pt x="234" y="86"/>
                    <a:pt x="225" y="151"/>
                    <a:pt x="180" y="18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589837" y="5094546"/>
              <a:ext cx="1005769" cy="920831"/>
            </a:xfrm>
            <a:custGeom>
              <a:avLst/>
              <a:gdLst>
                <a:gd name="T0" fmla="*/ 180 w 234"/>
                <a:gd name="T1" fmla="*/ 186 h 207"/>
                <a:gd name="T2" fmla="*/ 117 w 234"/>
                <a:gd name="T3" fmla="*/ 207 h 207"/>
                <a:gd name="T4" fmla="*/ 35 w 234"/>
                <a:gd name="T5" fmla="*/ 166 h 207"/>
                <a:gd name="T6" fmla="*/ 54 w 234"/>
                <a:gd name="T7" fmla="*/ 21 h 207"/>
                <a:gd name="T8" fmla="*/ 117 w 234"/>
                <a:gd name="T9" fmla="*/ 0 h 207"/>
                <a:gd name="T10" fmla="*/ 199 w 234"/>
                <a:gd name="T11" fmla="*/ 41 h 207"/>
                <a:gd name="T12" fmla="*/ 180 w 234"/>
                <a:gd name="T13" fmla="*/ 18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07">
                  <a:moveTo>
                    <a:pt x="180" y="186"/>
                  </a:moveTo>
                  <a:cubicBezTo>
                    <a:pt x="161" y="200"/>
                    <a:pt x="139" y="207"/>
                    <a:pt x="117" y="207"/>
                  </a:cubicBezTo>
                  <a:cubicBezTo>
                    <a:pt x="86" y="207"/>
                    <a:pt x="55" y="193"/>
                    <a:pt x="35" y="166"/>
                  </a:cubicBezTo>
                  <a:cubicBezTo>
                    <a:pt x="0" y="121"/>
                    <a:pt x="9" y="56"/>
                    <a:pt x="54" y="21"/>
                  </a:cubicBezTo>
                  <a:cubicBezTo>
                    <a:pt x="73" y="7"/>
                    <a:pt x="95" y="0"/>
                    <a:pt x="117" y="0"/>
                  </a:cubicBezTo>
                  <a:cubicBezTo>
                    <a:pt x="148" y="0"/>
                    <a:pt x="179" y="14"/>
                    <a:pt x="199" y="41"/>
                  </a:cubicBezTo>
                  <a:cubicBezTo>
                    <a:pt x="234" y="86"/>
                    <a:pt x="225" y="151"/>
                    <a:pt x="180" y="1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7711121" y="5232209"/>
              <a:ext cx="124243" cy="330398"/>
            </a:xfrm>
            <a:custGeom>
              <a:avLst/>
              <a:gdLst>
                <a:gd name="T0" fmla="*/ 19 w 29"/>
                <a:gd name="T1" fmla="*/ 74 h 74"/>
                <a:gd name="T2" fmla="*/ 29 w 29"/>
                <a:gd name="T3" fmla="*/ 57 h 74"/>
                <a:gd name="T4" fmla="*/ 15 w 29"/>
                <a:gd name="T5" fmla="*/ 0 h 74"/>
                <a:gd name="T6" fmla="*/ 4 w 29"/>
                <a:gd name="T7" fmla="*/ 13 h 74"/>
                <a:gd name="T8" fmla="*/ 19 w 29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74">
                  <a:moveTo>
                    <a:pt x="19" y="74"/>
                  </a:moveTo>
                  <a:cubicBezTo>
                    <a:pt x="21" y="69"/>
                    <a:pt x="25" y="63"/>
                    <a:pt x="29" y="57"/>
                  </a:cubicBezTo>
                  <a:cubicBezTo>
                    <a:pt x="12" y="31"/>
                    <a:pt x="13" y="10"/>
                    <a:pt x="15" y="0"/>
                  </a:cubicBezTo>
                  <a:cubicBezTo>
                    <a:pt x="11" y="4"/>
                    <a:pt x="7" y="9"/>
                    <a:pt x="4" y="13"/>
                  </a:cubicBezTo>
                  <a:cubicBezTo>
                    <a:pt x="1" y="27"/>
                    <a:pt x="0" y="48"/>
                    <a:pt x="19" y="74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61987" y="5577903"/>
              <a:ext cx="600503" cy="308983"/>
            </a:xfrm>
            <a:custGeom>
              <a:avLst/>
              <a:gdLst>
                <a:gd name="T0" fmla="*/ 30 w 140"/>
                <a:gd name="T1" fmla="*/ 17 h 69"/>
                <a:gd name="T2" fmla="*/ 10 w 140"/>
                <a:gd name="T3" fmla="*/ 0 h 69"/>
                <a:gd name="T4" fmla="*/ 0 w 140"/>
                <a:gd name="T5" fmla="*/ 16 h 69"/>
                <a:gd name="T6" fmla="*/ 18 w 140"/>
                <a:gd name="T7" fmla="*/ 32 h 69"/>
                <a:gd name="T8" fmla="*/ 126 w 140"/>
                <a:gd name="T9" fmla="*/ 69 h 69"/>
                <a:gd name="T10" fmla="*/ 140 w 140"/>
                <a:gd name="T11" fmla="*/ 52 h 69"/>
                <a:gd name="T12" fmla="*/ 30 w 140"/>
                <a:gd name="T13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69">
                  <a:moveTo>
                    <a:pt x="30" y="17"/>
                  </a:moveTo>
                  <a:cubicBezTo>
                    <a:pt x="22" y="11"/>
                    <a:pt x="16" y="5"/>
                    <a:pt x="10" y="0"/>
                  </a:cubicBezTo>
                  <a:cubicBezTo>
                    <a:pt x="6" y="5"/>
                    <a:pt x="3" y="11"/>
                    <a:pt x="0" y="16"/>
                  </a:cubicBezTo>
                  <a:cubicBezTo>
                    <a:pt x="6" y="21"/>
                    <a:pt x="11" y="26"/>
                    <a:pt x="18" y="32"/>
                  </a:cubicBezTo>
                  <a:cubicBezTo>
                    <a:pt x="61" y="66"/>
                    <a:pt x="103" y="69"/>
                    <a:pt x="126" y="69"/>
                  </a:cubicBezTo>
                  <a:cubicBezTo>
                    <a:pt x="128" y="69"/>
                    <a:pt x="135" y="59"/>
                    <a:pt x="140" y="52"/>
                  </a:cubicBezTo>
                  <a:cubicBezTo>
                    <a:pt x="129" y="55"/>
                    <a:pt x="84" y="60"/>
                    <a:pt x="30" y="17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8101597" y="5342342"/>
              <a:ext cx="425972" cy="370167"/>
            </a:xfrm>
            <a:custGeom>
              <a:avLst/>
              <a:gdLst>
                <a:gd name="T0" fmla="*/ 0 w 99"/>
                <a:gd name="T1" fmla="*/ 9 h 83"/>
                <a:gd name="T2" fmla="*/ 96 w 99"/>
                <a:gd name="T3" fmla="*/ 83 h 83"/>
                <a:gd name="T4" fmla="*/ 99 w 99"/>
                <a:gd name="T5" fmla="*/ 74 h 83"/>
                <a:gd name="T6" fmla="*/ 14 w 99"/>
                <a:gd name="T7" fmla="*/ 0 h 83"/>
                <a:gd name="T8" fmla="*/ 0 w 99"/>
                <a:gd name="T9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3">
                  <a:moveTo>
                    <a:pt x="0" y="9"/>
                  </a:moveTo>
                  <a:cubicBezTo>
                    <a:pt x="39" y="45"/>
                    <a:pt x="84" y="75"/>
                    <a:pt x="96" y="83"/>
                  </a:cubicBezTo>
                  <a:cubicBezTo>
                    <a:pt x="97" y="80"/>
                    <a:pt x="98" y="77"/>
                    <a:pt x="99" y="74"/>
                  </a:cubicBezTo>
                  <a:cubicBezTo>
                    <a:pt x="86" y="65"/>
                    <a:pt x="54" y="40"/>
                    <a:pt x="14" y="0"/>
                  </a:cubicBezTo>
                  <a:cubicBezTo>
                    <a:pt x="10" y="3"/>
                    <a:pt x="5" y="6"/>
                    <a:pt x="0" y="9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7894526" y="5115959"/>
              <a:ext cx="186363" cy="183553"/>
            </a:xfrm>
            <a:custGeom>
              <a:avLst/>
              <a:gdLst>
                <a:gd name="T0" fmla="*/ 43 w 43"/>
                <a:gd name="T1" fmla="*/ 32 h 41"/>
                <a:gd name="T2" fmla="*/ 14 w 43"/>
                <a:gd name="T3" fmla="*/ 0 h 41"/>
                <a:gd name="T4" fmla="*/ 0 w 43"/>
                <a:gd name="T5" fmla="*/ 5 h 41"/>
                <a:gd name="T6" fmla="*/ 28 w 43"/>
                <a:gd name="T7" fmla="*/ 41 h 41"/>
                <a:gd name="T8" fmla="*/ 43 w 43"/>
                <a:gd name="T9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1">
                  <a:moveTo>
                    <a:pt x="43" y="32"/>
                  </a:moveTo>
                  <a:cubicBezTo>
                    <a:pt x="34" y="22"/>
                    <a:pt x="24" y="11"/>
                    <a:pt x="14" y="0"/>
                  </a:cubicBezTo>
                  <a:cubicBezTo>
                    <a:pt x="9" y="1"/>
                    <a:pt x="5" y="3"/>
                    <a:pt x="0" y="5"/>
                  </a:cubicBezTo>
                  <a:cubicBezTo>
                    <a:pt x="8" y="17"/>
                    <a:pt x="17" y="29"/>
                    <a:pt x="28" y="41"/>
                  </a:cubicBezTo>
                  <a:cubicBezTo>
                    <a:pt x="33" y="37"/>
                    <a:pt x="38" y="34"/>
                    <a:pt x="43" y="32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7728870" y="5562607"/>
              <a:ext cx="133116" cy="348752"/>
            </a:xfrm>
            <a:custGeom>
              <a:avLst/>
              <a:gdLst>
                <a:gd name="T0" fmla="*/ 15 w 31"/>
                <a:gd name="T1" fmla="*/ 0 h 79"/>
                <a:gd name="T2" fmla="*/ 0 w 31"/>
                <a:gd name="T3" fmla="*/ 58 h 79"/>
                <a:gd name="T4" fmla="*/ 2 w 31"/>
                <a:gd name="T5" fmla="*/ 62 h 79"/>
                <a:gd name="T6" fmla="*/ 19 w 31"/>
                <a:gd name="T7" fmla="*/ 79 h 79"/>
                <a:gd name="T8" fmla="*/ 31 w 31"/>
                <a:gd name="T9" fmla="*/ 20 h 79"/>
                <a:gd name="T10" fmla="*/ 15 w 31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79">
                  <a:moveTo>
                    <a:pt x="15" y="0"/>
                  </a:moveTo>
                  <a:cubicBezTo>
                    <a:pt x="5" y="21"/>
                    <a:pt x="1" y="41"/>
                    <a:pt x="0" y="58"/>
                  </a:cubicBezTo>
                  <a:cubicBezTo>
                    <a:pt x="1" y="59"/>
                    <a:pt x="1" y="60"/>
                    <a:pt x="2" y="62"/>
                  </a:cubicBezTo>
                  <a:cubicBezTo>
                    <a:pt x="7" y="68"/>
                    <a:pt x="13" y="74"/>
                    <a:pt x="19" y="79"/>
                  </a:cubicBezTo>
                  <a:cubicBezTo>
                    <a:pt x="18" y="65"/>
                    <a:pt x="20" y="43"/>
                    <a:pt x="31" y="20"/>
                  </a:cubicBezTo>
                  <a:cubicBezTo>
                    <a:pt x="24" y="13"/>
                    <a:pt x="19" y="7"/>
                    <a:pt x="15" y="0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7790991" y="5299512"/>
              <a:ext cx="310604" cy="351813"/>
            </a:xfrm>
            <a:custGeom>
              <a:avLst/>
              <a:gdLst>
                <a:gd name="T0" fmla="*/ 52 w 72"/>
                <a:gd name="T1" fmla="*/ 0 h 79"/>
                <a:gd name="T2" fmla="*/ 24 w 72"/>
                <a:gd name="T3" fmla="*/ 25 h 79"/>
                <a:gd name="T4" fmla="*/ 10 w 72"/>
                <a:gd name="T5" fmla="*/ 42 h 79"/>
                <a:gd name="T6" fmla="*/ 10 w 72"/>
                <a:gd name="T7" fmla="*/ 42 h 79"/>
                <a:gd name="T8" fmla="*/ 0 w 72"/>
                <a:gd name="T9" fmla="*/ 59 h 79"/>
                <a:gd name="T10" fmla="*/ 16 w 72"/>
                <a:gd name="T11" fmla="*/ 79 h 79"/>
                <a:gd name="T12" fmla="*/ 26 w 72"/>
                <a:gd name="T13" fmla="*/ 63 h 79"/>
                <a:gd name="T14" fmla="*/ 26 w 72"/>
                <a:gd name="T15" fmla="*/ 63 h 79"/>
                <a:gd name="T16" fmla="*/ 45 w 72"/>
                <a:gd name="T17" fmla="*/ 41 h 79"/>
                <a:gd name="T18" fmla="*/ 72 w 72"/>
                <a:gd name="T19" fmla="*/ 19 h 79"/>
                <a:gd name="T20" fmla="*/ 52 w 7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79">
                  <a:moveTo>
                    <a:pt x="52" y="0"/>
                  </a:moveTo>
                  <a:cubicBezTo>
                    <a:pt x="43" y="6"/>
                    <a:pt x="33" y="14"/>
                    <a:pt x="24" y="25"/>
                  </a:cubicBezTo>
                  <a:cubicBezTo>
                    <a:pt x="18" y="30"/>
                    <a:pt x="14" y="36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6" y="48"/>
                    <a:pt x="2" y="54"/>
                    <a:pt x="0" y="59"/>
                  </a:cubicBezTo>
                  <a:cubicBezTo>
                    <a:pt x="4" y="66"/>
                    <a:pt x="9" y="72"/>
                    <a:pt x="16" y="79"/>
                  </a:cubicBezTo>
                  <a:cubicBezTo>
                    <a:pt x="19" y="74"/>
                    <a:pt x="22" y="68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1" y="55"/>
                    <a:pt x="37" y="48"/>
                    <a:pt x="45" y="41"/>
                  </a:cubicBezTo>
                  <a:cubicBezTo>
                    <a:pt x="55" y="32"/>
                    <a:pt x="64" y="25"/>
                    <a:pt x="72" y="19"/>
                  </a:cubicBezTo>
                  <a:cubicBezTo>
                    <a:pt x="65" y="13"/>
                    <a:pt x="58" y="6"/>
                    <a:pt x="52" y="0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8015811" y="5189379"/>
              <a:ext cx="425972" cy="192731"/>
            </a:xfrm>
            <a:custGeom>
              <a:avLst/>
              <a:gdLst>
                <a:gd name="T0" fmla="*/ 84 w 99"/>
                <a:gd name="T1" fmla="*/ 3 h 44"/>
                <a:gd name="T2" fmla="*/ 15 w 99"/>
                <a:gd name="T3" fmla="*/ 16 h 44"/>
                <a:gd name="T4" fmla="*/ 15 w 99"/>
                <a:gd name="T5" fmla="*/ 16 h 44"/>
                <a:gd name="T6" fmla="*/ 0 w 99"/>
                <a:gd name="T7" fmla="*/ 25 h 44"/>
                <a:gd name="T8" fmla="*/ 20 w 99"/>
                <a:gd name="T9" fmla="*/ 44 h 44"/>
                <a:gd name="T10" fmla="*/ 34 w 99"/>
                <a:gd name="T11" fmla="*/ 35 h 44"/>
                <a:gd name="T12" fmla="*/ 34 w 99"/>
                <a:gd name="T13" fmla="*/ 35 h 44"/>
                <a:gd name="T14" fmla="*/ 99 w 99"/>
                <a:gd name="T15" fmla="*/ 18 h 44"/>
                <a:gd name="T16" fmla="*/ 84 w 99"/>
                <a:gd name="T1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44">
                  <a:moveTo>
                    <a:pt x="84" y="3"/>
                  </a:moveTo>
                  <a:cubicBezTo>
                    <a:pt x="68" y="0"/>
                    <a:pt x="43" y="1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0" y="18"/>
                    <a:pt x="5" y="21"/>
                    <a:pt x="0" y="25"/>
                  </a:cubicBezTo>
                  <a:cubicBezTo>
                    <a:pt x="6" y="31"/>
                    <a:pt x="13" y="38"/>
                    <a:pt x="20" y="44"/>
                  </a:cubicBezTo>
                  <a:cubicBezTo>
                    <a:pt x="25" y="41"/>
                    <a:pt x="30" y="38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72" y="15"/>
                    <a:pt x="99" y="18"/>
                    <a:pt x="99" y="18"/>
                  </a:cubicBezTo>
                  <a:cubicBezTo>
                    <a:pt x="95" y="12"/>
                    <a:pt x="90" y="7"/>
                    <a:pt x="84" y="3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8246545" y="5464711"/>
              <a:ext cx="221861" cy="220266"/>
            </a:xfrm>
            <a:custGeom>
              <a:avLst/>
              <a:gdLst>
                <a:gd name="T0" fmla="*/ 12 w 51"/>
                <a:gd name="T1" fmla="*/ 7 h 50"/>
                <a:gd name="T2" fmla="*/ 8 w 51"/>
                <a:gd name="T3" fmla="*/ 39 h 50"/>
                <a:gd name="T4" fmla="*/ 39 w 51"/>
                <a:gd name="T5" fmla="*/ 43 h 50"/>
                <a:gd name="T6" fmla="*/ 43 w 51"/>
                <a:gd name="T7" fmla="*/ 12 h 50"/>
                <a:gd name="T8" fmla="*/ 12 w 51"/>
                <a:gd name="T9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0">
                  <a:moveTo>
                    <a:pt x="12" y="7"/>
                  </a:moveTo>
                  <a:cubicBezTo>
                    <a:pt x="2" y="15"/>
                    <a:pt x="0" y="29"/>
                    <a:pt x="8" y="39"/>
                  </a:cubicBezTo>
                  <a:cubicBezTo>
                    <a:pt x="15" y="48"/>
                    <a:pt x="29" y="50"/>
                    <a:pt x="39" y="43"/>
                  </a:cubicBezTo>
                  <a:cubicBezTo>
                    <a:pt x="49" y="35"/>
                    <a:pt x="51" y="21"/>
                    <a:pt x="43" y="12"/>
                  </a:cubicBezTo>
                  <a:cubicBezTo>
                    <a:pt x="36" y="2"/>
                    <a:pt x="22" y="0"/>
                    <a:pt x="12" y="7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8060182" y="5712509"/>
              <a:ext cx="195237" cy="204968"/>
            </a:xfrm>
            <a:custGeom>
              <a:avLst/>
              <a:gdLst>
                <a:gd name="T0" fmla="*/ 10 w 46"/>
                <a:gd name="T1" fmla="*/ 7 h 46"/>
                <a:gd name="T2" fmla="*/ 6 w 46"/>
                <a:gd name="T3" fmla="*/ 36 h 46"/>
                <a:gd name="T4" fmla="*/ 35 w 46"/>
                <a:gd name="T5" fmla="*/ 40 h 46"/>
                <a:gd name="T6" fmla="*/ 39 w 46"/>
                <a:gd name="T7" fmla="*/ 11 h 46"/>
                <a:gd name="T8" fmla="*/ 10 w 46"/>
                <a:gd name="T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10" y="7"/>
                  </a:moveTo>
                  <a:cubicBezTo>
                    <a:pt x="1" y="14"/>
                    <a:pt x="0" y="27"/>
                    <a:pt x="6" y="36"/>
                  </a:cubicBezTo>
                  <a:cubicBezTo>
                    <a:pt x="13" y="45"/>
                    <a:pt x="26" y="46"/>
                    <a:pt x="35" y="40"/>
                  </a:cubicBezTo>
                  <a:cubicBezTo>
                    <a:pt x="44" y="33"/>
                    <a:pt x="46" y="20"/>
                    <a:pt x="39" y="11"/>
                  </a:cubicBezTo>
                  <a:cubicBezTo>
                    <a:pt x="32" y="2"/>
                    <a:pt x="19" y="0"/>
                    <a:pt x="10" y="7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7699289" y="5406586"/>
              <a:ext cx="304689" cy="308983"/>
            </a:xfrm>
            <a:custGeom>
              <a:avLst/>
              <a:gdLst>
                <a:gd name="T0" fmla="*/ 17 w 71"/>
                <a:gd name="T1" fmla="*/ 10 h 70"/>
                <a:gd name="T2" fmla="*/ 11 w 71"/>
                <a:gd name="T3" fmla="*/ 54 h 70"/>
                <a:gd name="T4" fmla="*/ 55 w 71"/>
                <a:gd name="T5" fmla="*/ 60 h 70"/>
                <a:gd name="T6" fmla="*/ 61 w 71"/>
                <a:gd name="T7" fmla="*/ 16 h 70"/>
                <a:gd name="T8" fmla="*/ 17 w 71"/>
                <a:gd name="T9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0">
                  <a:moveTo>
                    <a:pt x="17" y="10"/>
                  </a:moveTo>
                  <a:cubicBezTo>
                    <a:pt x="3" y="21"/>
                    <a:pt x="0" y="40"/>
                    <a:pt x="11" y="54"/>
                  </a:cubicBezTo>
                  <a:cubicBezTo>
                    <a:pt x="21" y="68"/>
                    <a:pt x="41" y="70"/>
                    <a:pt x="55" y="60"/>
                  </a:cubicBezTo>
                  <a:cubicBezTo>
                    <a:pt x="68" y="49"/>
                    <a:pt x="71" y="30"/>
                    <a:pt x="61" y="16"/>
                  </a:cubicBezTo>
                  <a:cubicBezTo>
                    <a:pt x="50" y="2"/>
                    <a:pt x="30" y="0"/>
                    <a:pt x="17" y="10"/>
                  </a:cubicBezTo>
                  <a:close/>
                </a:path>
              </a:pathLst>
            </a:custGeom>
            <a:solidFill>
              <a:srgbClr val="0078D7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43"/>
              <a:endParaRPr lang="en-US" sz="1765">
                <a:solidFill>
                  <a:srgbClr val="00B0F0"/>
                </a:solidFill>
                <a:latin typeface="Segoe UI"/>
              </a:endParaRPr>
            </a:p>
          </p:txBody>
        </p:sp>
      </p:grpSp>
      <p:sp>
        <p:nvSpPr>
          <p:cNvPr id="25" name="Freeform 69"/>
          <p:cNvSpPr>
            <a:spLocks noChangeAspect="1"/>
          </p:cNvSpPr>
          <p:nvPr/>
        </p:nvSpPr>
        <p:spPr bwMode="black">
          <a:xfrm>
            <a:off x="7979555" y="3686923"/>
            <a:ext cx="928239" cy="982681"/>
          </a:xfrm>
          <a:custGeom>
            <a:avLst/>
            <a:gdLst>
              <a:gd name="connsiteX0" fmla="*/ 59957 w 546268"/>
              <a:gd name="connsiteY0" fmla="*/ 369868 h 578307"/>
              <a:gd name="connsiteX1" fmla="*/ 257006 w 546268"/>
              <a:gd name="connsiteY1" fmla="*/ 484264 h 578307"/>
              <a:gd name="connsiteX2" fmla="*/ 257707 w 546268"/>
              <a:gd name="connsiteY2" fmla="*/ 484264 h 578307"/>
              <a:gd name="connsiteX3" fmla="*/ 273135 w 546268"/>
              <a:gd name="connsiteY3" fmla="*/ 488475 h 578307"/>
              <a:gd name="connsiteX4" fmla="*/ 289263 w 546268"/>
              <a:gd name="connsiteY4" fmla="*/ 484264 h 578307"/>
              <a:gd name="connsiteX5" fmla="*/ 487013 w 546268"/>
              <a:gd name="connsiteY5" fmla="*/ 369868 h 578307"/>
              <a:gd name="connsiteX6" fmla="*/ 538204 w 546268"/>
              <a:gd name="connsiteY6" fmla="*/ 399344 h 578307"/>
              <a:gd name="connsiteX7" fmla="*/ 545217 w 546268"/>
              <a:gd name="connsiteY7" fmla="*/ 407766 h 578307"/>
              <a:gd name="connsiteX8" fmla="*/ 545217 w 546268"/>
              <a:gd name="connsiteY8" fmla="*/ 418995 h 578307"/>
              <a:gd name="connsiteX9" fmla="*/ 538204 w 546268"/>
              <a:gd name="connsiteY9" fmla="*/ 427417 h 578307"/>
              <a:gd name="connsiteX10" fmla="*/ 280848 w 546268"/>
              <a:gd name="connsiteY10" fmla="*/ 576202 h 578307"/>
              <a:gd name="connsiteX11" fmla="*/ 273135 w 546268"/>
              <a:gd name="connsiteY11" fmla="*/ 578307 h 578307"/>
              <a:gd name="connsiteX12" fmla="*/ 265421 w 546268"/>
              <a:gd name="connsiteY12" fmla="*/ 576202 h 578307"/>
              <a:gd name="connsiteX13" fmla="*/ 8065 w 546268"/>
              <a:gd name="connsiteY13" fmla="*/ 427417 h 578307"/>
              <a:gd name="connsiteX14" fmla="*/ 1052 w 546268"/>
              <a:gd name="connsiteY14" fmla="*/ 418995 h 578307"/>
              <a:gd name="connsiteX15" fmla="*/ 1052 w 546268"/>
              <a:gd name="connsiteY15" fmla="*/ 407766 h 578307"/>
              <a:gd name="connsiteX16" fmla="*/ 8065 w 546268"/>
              <a:gd name="connsiteY16" fmla="*/ 399344 h 578307"/>
              <a:gd name="connsiteX17" fmla="*/ 59957 w 546268"/>
              <a:gd name="connsiteY17" fmla="*/ 369868 h 578307"/>
              <a:gd name="connsiteX18" fmla="*/ 59957 w 546268"/>
              <a:gd name="connsiteY18" fmla="*/ 245100 h 578307"/>
              <a:gd name="connsiteX19" fmla="*/ 257006 w 546268"/>
              <a:gd name="connsiteY19" fmla="*/ 359394 h 578307"/>
              <a:gd name="connsiteX20" fmla="*/ 257707 w 546268"/>
              <a:gd name="connsiteY20" fmla="*/ 359394 h 578307"/>
              <a:gd name="connsiteX21" fmla="*/ 273135 w 546268"/>
              <a:gd name="connsiteY21" fmla="*/ 362900 h 578307"/>
              <a:gd name="connsiteX22" fmla="*/ 289263 w 546268"/>
              <a:gd name="connsiteY22" fmla="*/ 359394 h 578307"/>
              <a:gd name="connsiteX23" fmla="*/ 487013 w 546268"/>
              <a:gd name="connsiteY23" fmla="*/ 245100 h 578307"/>
              <a:gd name="connsiteX24" fmla="*/ 538204 w 546268"/>
              <a:gd name="connsiteY24" fmla="*/ 274550 h 578307"/>
              <a:gd name="connsiteX25" fmla="*/ 545217 w 546268"/>
              <a:gd name="connsiteY25" fmla="*/ 282964 h 578307"/>
              <a:gd name="connsiteX26" fmla="*/ 545217 w 546268"/>
              <a:gd name="connsiteY26" fmla="*/ 294183 h 578307"/>
              <a:gd name="connsiteX27" fmla="*/ 538204 w 546268"/>
              <a:gd name="connsiteY27" fmla="*/ 302598 h 578307"/>
              <a:gd name="connsiteX28" fmla="*/ 280848 w 546268"/>
              <a:gd name="connsiteY28" fmla="*/ 451250 h 578307"/>
              <a:gd name="connsiteX29" fmla="*/ 273135 w 546268"/>
              <a:gd name="connsiteY29" fmla="*/ 452652 h 578307"/>
              <a:gd name="connsiteX30" fmla="*/ 265421 w 546268"/>
              <a:gd name="connsiteY30" fmla="*/ 451250 h 578307"/>
              <a:gd name="connsiteX31" fmla="*/ 8065 w 546268"/>
              <a:gd name="connsiteY31" fmla="*/ 302598 h 578307"/>
              <a:gd name="connsiteX32" fmla="*/ 1052 w 546268"/>
              <a:gd name="connsiteY32" fmla="*/ 294183 h 578307"/>
              <a:gd name="connsiteX33" fmla="*/ 1052 w 546268"/>
              <a:gd name="connsiteY33" fmla="*/ 282964 h 578307"/>
              <a:gd name="connsiteX34" fmla="*/ 8065 w 546268"/>
              <a:gd name="connsiteY34" fmla="*/ 274550 h 578307"/>
              <a:gd name="connsiteX35" fmla="*/ 59957 w 546268"/>
              <a:gd name="connsiteY35" fmla="*/ 245100 h 578307"/>
              <a:gd name="connsiteX36" fmla="*/ 273135 w 546268"/>
              <a:gd name="connsiteY36" fmla="*/ 0 h 578307"/>
              <a:gd name="connsiteX37" fmla="*/ 280848 w 546268"/>
              <a:gd name="connsiteY37" fmla="*/ 2803 h 578307"/>
              <a:gd name="connsiteX38" fmla="*/ 538204 w 546268"/>
              <a:gd name="connsiteY38" fmla="*/ 151352 h 578307"/>
              <a:gd name="connsiteX39" fmla="*/ 545217 w 546268"/>
              <a:gd name="connsiteY39" fmla="*/ 159761 h 578307"/>
              <a:gd name="connsiteX40" fmla="*/ 545217 w 546268"/>
              <a:gd name="connsiteY40" fmla="*/ 170271 h 578307"/>
              <a:gd name="connsiteX41" fmla="*/ 538204 w 546268"/>
              <a:gd name="connsiteY41" fmla="*/ 178680 h 578307"/>
              <a:gd name="connsiteX42" fmla="*/ 280848 w 546268"/>
              <a:gd name="connsiteY42" fmla="*/ 327930 h 578307"/>
              <a:gd name="connsiteX43" fmla="*/ 277342 w 546268"/>
              <a:gd name="connsiteY43" fmla="*/ 329331 h 578307"/>
              <a:gd name="connsiteX44" fmla="*/ 273135 w 546268"/>
              <a:gd name="connsiteY44" fmla="*/ 331433 h 578307"/>
              <a:gd name="connsiteX45" fmla="*/ 268927 w 546268"/>
              <a:gd name="connsiteY45" fmla="*/ 329331 h 578307"/>
              <a:gd name="connsiteX46" fmla="*/ 265421 w 546268"/>
              <a:gd name="connsiteY46" fmla="*/ 327930 h 578307"/>
              <a:gd name="connsiteX47" fmla="*/ 8065 w 546268"/>
              <a:gd name="connsiteY47" fmla="*/ 178680 h 578307"/>
              <a:gd name="connsiteX48" fmla="*/ 1052 w 546268"/>
              <a:gd name="connsiteY48" fmla="*/ 170271 h 578307"/>
              <a:gd name="connsiteX49" fmla="*/ 1052 w 546268"/>
              <a:gd name="connsiteY49" fmla="*/ 159761 h 578307"/>
              <a:gd name="connsiteX50" fmla="*/ 8065 w 546268"/>
              <a:gd name="connsiteY50" fmla="*/ 151352 h 578307"/>
              <a:gd name="connsiteX51" fmla="*/ 265421 w 546268"/>
              <a:gd name="connsiteY51" fmla="*/ 2803 h 578307"/>
              <a:gd name="connsiteX52" fmla="*/ 273135 w 546268"/>
              <a:gd name="connsiteY52" fmla="*/ 0 h 57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46268" h="578307">
                <a:moveTo>
                  <a:pt x="59957" y="369868"/>
                </a:moveTo>
                <a:lnTo>
                  <a:pt x="257006" y="484264"/>
                </a:lnTo>
                <a:cubicBezTo>
                  <a:pt x="257707" y="484264"/>
                  <a:pt x="257707" y="484264"/>
                  <a:pt x="257707" y="484264"/>
                </a:cubicBezTo>
                <a:cubicBezTo>
                  <a:pt x="261915" y="487071"/>
                  <a:pt x="267525" y="488475"/>
                  <a:pt x="273135" y="488475"/>
                </a:cubicBezTo>
                <a:cubicBezTo>
                  <a:pt x="278744" y="488475"/>
                  <a:pt x="284354" y="487071"/>
                  <a:pt x="289263" y="484264"/>
                </a:cubicBezTo>
                <a:cubicBezTo>
                  <a:pt x="487013" y="369868"/>
                  <a:pt x="487013" y="369868"/>
                  <a:pt x="487013" y="369868"/>
                </a:cubicBezTo>
                <a:cubicBezTo>
                  <a:pt x="538204" y="399344"/>
                  <a:pt x="538204" y="399344"/>
                  <a:pt x="538204" y="399344"/>
                </a:cubicBezTo>
                <a:cubicBezTo>
                  <a:pt x="541710" y="401450"/>
                  <a:pt x="543814" y="404257"/>
                  <a:pt x="545217" y="407766"/>
                </a:cubicBezTo>
                <a:cubicBezTo>
                  <a:pt x="546619" y="411275"/>
                  <a:pt x="546619" y="415486"/>
                  <a:pt x="545217" y="418995"/>
                </a:cubicBezTo>
                <a:cubicBezTo>
                  <a:pt x="543814" y="422504"/>
                  <a:pt x="541710" y="425312"/>
                  <a:pt x="538204" y="427417"/>
                </a:cubicBezTo>
                <a:cubicBezTo>
                  <a:pt x="280848" y="576202"/>
                  <a:pt x="280848" y="576202"/>
                  <a:pt x="280848" y="576202"/>
                </a:cubicBezTo>
                <a:cubicBezTo>
                  <a:pt x="278744" y="577605"/>
                  <a:pt x="275939" y="578307"/>
                  <a:pt x="273135" y="578307"/>
                </a:cubicBezTo>
                <a:cubicBezTo>
                  <a:pt x="270330" y="578307"/>
                  <a:pt x="267525" y="577605"/>
                  <a:pt x="265421" y="576202"/>
                </a:cubicBezTo>
                <a:cubicBezTo>
                  <a:pt x="8065" y="427417"/>
                  <a:pt x="8065" y="427417"/>
                  <a:pt x="8065" y="427417"/>
                </a:cubicBezTo>
                <a:cubicBezTo>
                  <a:pt x="4559" y="425312"/>
                  <a:pt x="2455" y="422504"/>
                  <a:pt x="1052" y="418995"/>
                </a:cubicBezTo>
                <a:cubicBezTo>
                  <a:pt x="-350" y="415486"/>
                  <a:pt x="-350" y="411275"/>
                  <a:pt x="1052" y="407766"/>
                </a:cubicBezTo>
                <a:cubicBezTo>
                  <a:pt x="2455" y="404257"/>
                  <a:pt x="4559" y="401450"/>
                  <a:pt x="8065" y="399344"/>
                </a:cubicBezTo>
                <a:cubicBezTo>
                  <a:pt x="59957" y="369868"/>
                  <a:pt x="59957" y="369868"/>
                  <a:pt x="59957" y="369868"/>
                </a:cubicBezTo>
                <a:close/>
                <a:moveTo>
                  <a:pt x="59957" y="245100"/>
                </a:moveTo>
                <a:cubicBezTo>
                  <a:pt x="257006" y="359394"/>
                  <a:pt x="257006" y="359394"/>
                  <a:pt x="257006" y="359394"/>
                </a:cubicBezTo>
                <a:cubicBezTo>
                  <a:pt x="257707" y="359394"/>
                  <a:pt x="257707" y="359394"/>
                  <a:pt x="257707" y="359394"/>
                </a:cubicBezTo>
                <a:cubicBezTo>
                  <a:pt x="261915" y="362199"/>
                  <a:pt x="267525" y="362900"/>
                  <a:pt x="273135" y="362900"/>
                </a:cubicBezTo>
                <a:cubicBezTo>
                  <a:pt x="278744" y="362900"/>
                  <a:pt x="284354" y="362199"/>
                  <a:pt x="289263" y="359394"/>
                </a:cubicBezTo>
                <a:cubicBezTo>
                  <a:pt x="487013" y="245100"/>
                  <a:pt x="487013" y="245100"/>
                  <a:pt x="487013" y="245100"/>
                </a:cubicBezTo>
                <a:cubicBezTo>
                  <a:pt x="538204" y="274550"/>
                  <a:pt x="538204" y="274550"/>
                  <a:pt x="538204" y="274550"/>
                </a:cubicBezTo>
                <a:cubicBezTo>
                  <a:pt x="541710" y="276654"/>
                  <a:pt x="543814" y="279459"/>
                  <a:pt x="545217" y="282964"/>
                </a:cubicBezTo>
                <a:cubicBezTo>
                  <a:pt x="546619" y="286470"/>
                  <a:pt x="546619" y="289976"/>
                  <a:pt x="545217" y="294183"/>
                </a:cubicBezTo>
                <a:cubicBezTo>
                  <a:pt x="543814" y="296988"/>
                  <a:pt x="541710" y="299793"/>
                  <a:pt x="538204" y="302598"/>
                </a:cubicBezTo>
                <a:cubicBezTo>
                  <a:pt x="280848" y="451250"/>
                  <a:pt x="280848" y="451250"/>
                  <a:pt x="280848" y="451250"/>
                </a:cubicBezTo>
                <a:cubicBezTo>
                  <a:pt x="278744" y="451951"/>
                  <a:pt x="275939" y="452652"/>
                  <a:pt x="273135" y="452652"/>
                </a:cubicBezTo>
                <a:cubicBezTo>
                  <a:pt x="270330" y="452652"/>
                  <a:pt x="267525" y="451951"/>
                  <a:pt x="265421" y="451250"/>
                </a:cubicBezTo>
                <a:cubicBezTo>
                  <a:pt x="8065" y="302598"/>
                  <a:pt x="8065" y="302598"/>
                  <a:pt x="8065" y="302598"/>
                </a:cubicBezTo>
                <a:cubicBezTo>
                  <a:pt x="4559" y="299793"/>
                  <a:pt x="2455" y="296988"/>
                  <a:pt x="1052" y="294183"/>
                </a:cubicBezTo>
                <a:cubicBezTo>
                  <a:pt x="-350" y="289976"/>
                  <a:pt x="-350" y="286470"/>
                  <a:pt x="1052" y="282964"/>
                </a:cubicBezTo>
                <a:cubicBezTo>
                  <a:pt x="2455" y="279459"/>
                  <a:pt x="4559" y="276654"/>
                  <a:pt x="8065" y="274550"/>
                </a:cubicBezTo>
                <a:cubicBezTo>
                  <a:pt x="59957" y="245100"/>
                  <a:pt x="59957" y="245100"/>
                  <a:pt x="59957" y="245100"/>
                </a:cubicBezTo>
                <a:close/>
                <a:moveTo>
                  <a:pt x="273135" y="0"/>
                </a:moveTo>
                <a:cubicBezTo>
                  <a:pt x="275939" y="0"/>
                  <a:pt x="278744" y="701"/>
                  <a:pt x="280848" y="2803"/>
                </a:cubicBezTo>
                <a:cubicBezTo>
                  <a:pt x="538204" y="151352"/>
                  <a:pt x="538204" y="151352"/>
                  <a:pt x="538204" y="151352"/>
                </a:cubicBezTo>
                <a:cubicBezTo>
                  <a:pt x="541710" y="153454"/>
                  <a:pt x="543814" y="156257"/>
                  <a:pt x="545217" y="159761"/>
                </a:cubicBezTo>
                <a:cubicBezTo>
                  <a:pt x="546619" y="163264"/>
                  <a:pt x="546619" y="166768"/>
                  <a:pt x="545217" y="170271"/>
                </a:cubicBezTo>
                <a:cubicBezTo>
                  <a:pt x="543814" y="173775"/>
                  <a:pt x="541710" y="176578"/>
                  <a:pt x="538204" y="178680"/>
                </a:cubicBezTo>
                <a:cubicBezTo>
                  <a:pt x="280848" y="327930"/>
                  <a:pt x="280848" y="327930"/>
                  <a:pt x="280848" y="327930"/>
                </a:cubicBezTo>
                <a:cubicBezTo>
                  <a:pt x="280147" y="327930"/>
                  <a:pt x="278744" y="328630"/>
                  <a:pt x="277342" y="329331"/>
                </a:cubicBezTo>
                <a:cubicBezTo>
                  <a:pt x="273135" y="331433"/>
                  <a:pt x="273135" y="331433"/>
                  <a:pt x="273135" y="331433"/>
                </a:cubicBezTo>
                <a:cubicBezTo>
                  <a:pt x="268927" y="329331"/>
                  <a:pt x="268927" y="329331"/>
                  <a:pt x="268927" y="329331"/>
                </a:cubicBezTo>
                <a:cubicBezTo>
                  <a:pt x="267525" y="328630"/>
                  <a:pt x="266122" y="327930"/>
                  <a:pt x="265421" y="327930"/>
                </a:cubicBezTo>
                <a:cubicBezTo>
                  <a:pt x="8065" y="178680"/>
                  <a:pt x="8065" y="178680"/>
                  <a:pt x="8065" y="178680"/>
                </a:cubicBezTo>
                <a:cubicBezTo>
                  <a:pt x="4559" y="176578"/>
                  <a:pt x="2455" y="173775"/>
                  <a:pt x="1052" y="170271"/>
                </a:cubicBezTo>
                <a:cubicBezTo>
                  <a:pt x="-350" y="166768"/>
                  <a:pt x="-350" y="163264"/>
                  <a:pt x="1052" y="159761"/>
                </a:cubicBezTo>
                <a:cubicBezTo>
                  <a:pt x="2455" y="156257"/>
                  <a:pt x="4559" y="153454"/>
                  <a:pt x="8065" y="151352"/>
                </a:cubicBezTo>
                <a:cubicBezTo>
                  <a:pt x="265421" y="2803"/>
                  <a:pt x="265421" y="2803"/>
                  <a:pt x="265421" y="2803"/>
                </a:cubicBezTo>
                <a:cubicBezTo>
                  <a:pt x="267525" y="701"/>
                  <a:pt x="270330" y="0"/>
                  <a:pt x="2731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032" tIns="74426" rIns="93032" bIns="744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743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2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Freeform 21"/>
          <p:cNvSpPr>
            <a:spLocks noChangeAspect="1" noEditPoints="1"/>
          </p:cNvSpPr>
          <p:nvPr/>
        </p:nvSpPr>
        <p:spPr bwMode="black">
          <a:xfrm>
            <a:off x="3204183" y="3751664"/>
            <a:ext cx="978909" cy="853200"/>
          </a:xfrm>
          <a:custGeom>
            <a:avLst/>
            <a:gdLst>
              <a:gd name="T0" fmla="*/ 1220 w 1220"/>
              <a:gd name="T1" fmla="*/ 204 h 1063"/>
              <a:gd name="T2" fmla="*/ 1096 w 1220"/>
              <a:gd name="T3" fmla="*/ 79 h 1063"/>
              <a:gd name="T4" fmla="*/ 978 w 1220"/>
              <a:gd name="T5" fmla="*/ 164 h 1063"/>
              <a:gd name="T6" fmla="*/ 589 w 1220"/>
              <a:gd name="T7" fmla="*/ 115 h 1063"/>
              <a:gd name="T8" fmla="*/ 465 w 1220"/>
              <a:gd name="T9" fmla="*/ 0 h 1063"/>
              <a:gd name="T10" fmla="*/ 340 w 1220"/>
              <a:gd name="T11" fmla="*/ 124 h 1063"/>
              <a:gd name="T12" fmla="*/ 370 w 1220"/>
              <a:gd name="T13" fmla="*/ 205 h 1063"/>
              <a:gd name="T14" fmla="*/ 180 w 1220"/>
              <a:gd name="T15" fmla="*/ 453 h 1063"/>
              <a:gd name="T16" fmla="*/ 125 w 1220"/>
              <a:gd name="T17" fmla="*/ 440 h 1063"/>
              <a:gd name="T18" fmla="*/ 0 w 1220"/>
              <a:gd name="T19" fmla="*/ 564 h 1063"/>
              <a:gd name="T20" fmla="*/ 125 w 1220"/>
              <a:gd name="T21" fmla="*/ 689 h 1063"/>
              <a:gd name="T22" fmla="*/ 197 w 1220"/>
              <a:gd name="T23" fmla="*/ 666 h 1063"/>
              <a:gd name="T24" fmla="*/ 416 w 1220"/>
              <a:gd name="T25" fmla="*/ 872 h 1063"/>
              <a:gd name="T26" fmla="*/ 397 w 1220"/>
              <a:gd name="T27" fmla="*/ 938 h 1063"/>
              <a:gd name="T28" fmla="*/ 521 w 1220"/>
              <a:gd name="T29" fmla="*/ 1063 h 1063"/>
              <a:gd name="T30" fmla="*/ 646 w 1220"/>
              <a:gd name="T31" fmla="*/ 938 h 1063"/>
              <a:gd name="T32" fmla="*/ 642 w 1220"/>
              <a:gd name="T33" fmla="*/ 908 h 1063"/>
              <a:gd name="T34" fmla="*/ 948 w 1220"/>
              <a:gd name="T35" fmla="*/ 763 h 1063"/>
              <a:gd name="T36" fmla="*/ 1048 w 1220"/>
              <a:gd name="T37" fmla="*/ 814 h 1063"/>
              <a:gd name="T38" fmla="*/ 1173 w 1220"/>
              <a:gd name="T39" fmla="*/ 689 h 1063"/>
              <a:gd name="T40" fmla="*/ 1084 w 1220"/>
              <a:gd name="T41" fmla="*/ 570 h 1063"/>
              <a:gd name="T42" fmla="*/ 1108 w 1220"/>
              <a:gd name="T43" fmla="*/ 327 h 1063"/>
              <a:gd name="T44" fmla="*/ 1220 w 1220"/>
              <a:gd name="T45" fmla="*/ 204 h 1063"/>
              <a:gd name="T46" fmla="*/ 521 w 1220"/>
              <a:gd name="T47" fmla="*/ 594 h 1063"/>
              <a:gd name="T48" fmla="*/ 493 w 1220"/>
              <a:gd name="T49" fmla="*/ 245 h 1063"/>
              <a:gd name="T50" fmla="*/ 535 w 1220"/>
              <a:gd name="T51" fmla="*/ 226 h 1063"/>
              <a:gd name="T52" fmla="*/ 944 w 1220"/>
              <a:gd name="T53" fmla="*/ 621 h 1063"/>
              <a:gd name="T54" fmla="*/ 930 w 1220"/>
              <a:gd name="T55" fmla="*/ 649 h 1063"/>
              <a:gd name="T56" fmla="*/ 521 w 1220"/>
              <a:gd name="T57" fmla="*/ 594 h 1063"/>
              <a:gd name="T58" fmla="*/ 490 w 1220"/>
              <a:gd name="T59" fmla="*/ 818 h 1063"/>
              <a:gd name="T60" fmla="*/ 449 w 1220"/>
              <a:gd name="T61" fmla="*/ 837 h 1063"/>
              <a:gd name="T62" fmla="*/ 230 w 1220"/>
              <a:gd name="T63" fmla="*/ 631 h 1063"/>
              <a:gd name="T64" fmla="*/ 242 w 1220"/>
              <a:gd name="T65" fmla="*/ 605 h 1063"/>
              <a:gd name="T66" fmla="*/ 476 w 1220"/>
              <a:gd name="T67" fmla="*/ 636 h 1063"/>
              <a:gd name="T68" fmla="*/ 490 w 1220"/>
              <a:gd name="T69" fmla="*/ 818 h 1063"/>
              <a:gd name="T70" fmla="*/ 249 w 1220"/>
              <a:gd name="T71" fmla="*/ 558 h 1063"/>
              <a:gd name="T72" fmla="*/ 218 w 1220"/>
              <a:gd name="T73" fmla="*/ 482 h 1063"/>
              <a:gd name="T74" fmla="*/ 408 w 1220"/>
              <a:gd name="T75" fmla="*/ 235 h 1063"/>
              <a:gd name="T76" fmla="*/ 445 w 1220"/>
              <a:gd name="T77" fmla="*/ 247 h 1063"/>
              <a:gd name="T78" fmla="*/ 472 w 1220"/>
              <a:gd name="T79" fmla="*/ 587 h 1063"/>
              <a:gd name="T80" fmla="*/ 249 w 1220"/>
              <a:gd name="T81" fmla="*/ 558 h 1063"/>
              <a:gd name="T82" fmla="*/ 977 w 1220"/>
              <a:gd name="T83" fmla="*/ 587 h 1063"/>
              <a:gd name="T84" fmla="*/ 569 w 1220"/>
              <a:gd name="T85" fmla="*/ 192 h 1063"/>
              <a:gd name="T86" fmla="*/ 583 w 1220"/>
              <a:gd name="T87" fmla="*/ 163 h 1063"/>
              <a:gd name="T88" fmla="*/ 972 w 1220"/>
              <a:gd name="T89" fmla="*/ 212 h 1063"/>
              <a:gd name="T90" fmla="*/ 1060 w 1220"/>
              <a:gd name="T91" fmla="*/ 323 h 1063"/>
              <a:gd name="T92" fmla="*/ 1036 w 1220"/>
              <a:gd name="T93" fmla="*/ 566 h 1063"/>
              <a:gd name="T94" fmla="*/ 977 w 1220"/>
              <a:gd name="T95" fmla="*/ 587 h 1063"/>
              <a:gd name="T96" fmla="*/ 621 w 1220"/>
              <a:gd name="T97" fmla="*/ 864 h 1063"/>
              <a:gd name="T98" fmla="*/ 538 w 1220"/>
              <a:gd name="T99" fmla="*/ 815 h 1063"/>
              <a:gd name="T100" fmla="*/ 524 w 1220"/>
              <a:gd name="T101" fmla="*/ 643 h 1063"/>
              <a:gd name="T102" fmla="*/ 924 w 1220"/>
              <a:gd name="T103" fmla="*/ 696 h 1063"/>
              <a:gd name="T104" fmla="*/ 927 w 1220"/>
              <a:gd name="T105" fmla="*/ 720 h 1063"/>
              <a:gd name="T106" fmla="*/ 621 w 1220"/>
              <a:gd name="T107" fmla="*/ 864 h 1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20" h="1063">
                <a:moveTo>
                  <a:pt x="1220" y="204"/>
                </a:moveTo>
                <a:cubicBezTo>
                  <a:pt x="1220" y="135"/>
                  <a:pt x="1164" y="79"/>
                  <a:pt x="1096" y="79"/>
                </a:cubicBezTo>
                <a:cubicBezTo>
                  <a:pt x="1041" y="79"/>
                  <a:pt x="994" y="115"/>
                  <a:pt x="978" y="164"/>
                </a:cubicBezTo>
                <a:cubicBezTo>
                  <a:pt x="589" y="115"/>
                  <a:pt x="589" y="115"/>
                  <a:pt x="589" y="115"/>
                </a:cubicBezTo>
                <a:cubicBezTo>
                  <a:pt x="584" y="51"/>
                  <a:pt x="530" y="0"/>
                  <a:pt x="465" y="0"/>
                </a:cubicBezTo>
                <a:cubicBezTo>
                  <a:pt x="396" y="0"/>
                  <a:pt x="340" y="55"/>
                  <a:pt x="340" y="124"/>
                </a:cubicBezTo>
                <a:cubicBezTo>
                  <a:pt x="340" y="155"/>
                  <a:pt x="352" y="183"/>
                  <a:pt x="370" y="205"/>
                </a:cubicBezTo>
                <a:cubicBezTo>
                  <a:pt x="180" y="453"/>
                  <a:pt x="180" y="453"/>
                  <a:pt x="180" y="453"/>
                </a:cubicBezTo>
                <a:cubicBezTo>
                  <a:pt x="163" y="445"/>
                  <a:pt x="145" y="440"/>
                  <a:pt x="125" y="440"/>
                </a:cubicBezTo>
                <a:cubicBezTo>
                  <a:pt x="56" y="440"/>
                  <a:pt x="0" y="496"/>
                  <a:pt x="0" y="564"/>
                </a:cubicBezTo>
                <a:cubicBezTo>
                  <a:pt x="0" y="633"/>
                  <a:pt x="56" y="689"/>
                  <a:pt x="125" y="689"/>
                </a:cubicBezTo>
                <a:cubicBezTo>
                  <a:pt x="152" y="689"/>
                  <a:pt x="177" y="680"/>
                  <a:pt x="197" y="666"/>
                </a:cubicBezTo>
                <a:cubicBezTo>
                  <a:pt x="416" y="872"/>
                  <a:pt x="416" y="872"/>
                  <a:pt x="416" y="872"/>
                </a:cubicBezTo>
                <a:cubicBezTo>
                  <a:pt x="404" y="891"/>
                  <a:pt x="397" y="914"/>
                  <a:pt x="397" y="938"/>
                </a:cubicBezTo>
                <a:cubicBezTo>
                  <a:pt x="397" y="1007"/>
                  <a:pt x="453" y="1063"/>
                  <a:pt x="521" y="1063"/>
                </a:cubicBezTo>
                <a:cubicBezTo>
                  <a:pt x="590" y="1063"/>
                  <a:pt x="646" y="1007"/>
                  <a:pt x="646" y="938"/>
                </a:cubicBezTo>
                <a:cubicBezTo>
                  <a:pt x="646" y="928"/>
                  <a:pt x="644" y="918"/>
                  <a:pt x="642" y="908"/>
                </a:cubicBezTo>
                <a:cubicBezTo>
                  <a:pt x="948" y="763"/>
                  <a:pt x="948" y="763"/>
                  <a:pt x="948" y="763"/>
                </a:cubicBezTo>
                <a:cubicBezTo>
                  <a:pt x="970" y="794"/>
                  <a:pt x="1007" y="814"/>
                  <a:pt x="1048" y="814"/>
                </a:cubicBezTo>
                <a:cubicBezTo>
                  <a:pt x="1117" y="814"/>
                  <a:pt x="1173" y="758"/>
                  <a:pt x="1173" y="689"/>
                </a:cubicBezTo>
                <a:cubicBezTo>
                  <a:pt x="1173" y="633"/>
                  <a:pt x="1135" y="586"/>
                  <a:pt x="1084" y="570"/>
                </a:cubicBezTo>
                <a:cubicBezTo>
                  <a:pt x="1108" y="327"/>
                  <a:pt x="1108" y="327"/>
                  <a:pt x="1108" y="327"/>
                </a:cubicBezTo>
                <a:cubicBezTo>
                  <a:pt x="1171" y="321"/>
                  <a:pt x="1220" y="268"/>
                  <a:pt x="1220" y="204"/>
                </a:cubicBezTo>
                <a:close/>
                <a:moveTo>
                  <a:pt x="521" y="594"/>
                </a:moveTo>
                <a:cubicBezTo>
                  <a:pt x="493" y="245"/>
                  <a:pt x="493" y="245"/>
                  <a:pt x="493" y="245"/>
                </a:cubicBezTo>
                <a:cubicBezTo>
                  <a:pt x="509" y="241"/>
                  <a:pt x="523" y="235"/>
                  <a:pt x="535" y="226"/>
                </a:cubicBezTo>
                <a:cubicBezTo>
                  <a:pt x="944" y="621"/>
                  <a:pt x="944" y="621"/>
                  <a:pt x="944" y="621"/>
                </a:cubicBezTo>
                <a:cubicBezTo>
                  <a:pt x="938" y="630"/>
                  <a:pt x="934" y="639"/>
                  <a:pt x="930" y="649"/>
                </a:cubicBezTo>
                <a:lnTo>
                  <a:pt x="521" y="594"/>
                </a:lnTo>
                <a:close/>
                <a:moveTo>
                  <a:pt x="490" y="818"/>
                </a:moveTo>
                <a:cubicBezTo>
                  <a:pt x="475" y="822"/>
                  <a:pt x="461" y="828"/>
                  <a:pt x="449" y="837"/>
                </a:cubicBezTo>
                <a:cubicBezTo>
                  <a:pt x="230" y="631"/>
                  <a:pt x="230" y="631"/>
                  <a:pt x="230" y="631"/>
                </a:cubicBezTo>
                <a:cubicBezTo>
                  <a:pt x="235" y="623"/>
                  <a:pt x="239" y="614"/>
                  <a:pt x="242" y="605"/>
                </a:cubicBezTo>
                <a:cubicBezTo>
                  <a:pt x="476" y="636"/>
                  <a:pt x="476" y="636"/>
                  <a:pt x="476" y="636"/>
                </a:cubicBezTo>
                <a:lnTo>
                  <a:pt x="490" y="818"/>
                </a:lnTo>
                <a:close/>
                <a:moveTo>
                  <a:pt x="249" y="558"/>
                </a:moveTo>
                <a:cubicBezTo>
                  <a:pt x="247" y="529"/>
                  <a:pt x="236" y="502"/>
                  <a:pt x="218" y="482"/>
                </a:cubicBezTo>
                <a:cubicBezTo>
                  <a:pt x="408" y="235"/>
                  <a:pt x="408" y="235"/>
                  <a:pt x="408" y="235"/>
                </a:cubicBezTo>
                <a:cubicBezTo>
                  <a:pt x="420" y="241"/>
                  <a:pt x="432" y="245"/>
                  <a:pt x="445" y="247"/>
                </a:cubicBezTo>
                <a:cubicBezTo>
                  <a:pt x="472" y="587"/>
                  <a:pt x="472" y="587"/>
                  <a:pt x="472" y="587"/>
                </a:cubicBezTo>
                <a:lnTo>
                  <a:pt x="249" y="558"/>
                </a:lnTo>
                <a:close/>
                <a:moveTo>
                  <a:pt x="977" y="587"/>
                </a:moveTo>
                <a:cubicBezTo>
                  <a:pt x="569" y="192"/>
                  <a:pt x="569" y="192"/>
                  <a:pt x="569" y="192"/>
                </a:cubicBezTo>
                <a:cubicBezTo>
                  <a:pt x="575" y="183"/>
                  <a:pt x="579" y="173"/>
                  <a:pt x="583" y="163"/>
                </a:cubicBezTo>
                <a:cubicBezTo>
                  <a:pt x="972" y="212"/>
                  <a:pt x="972" y="212"/>
                  <a:pt x="972" y="212"/>
                </a:cubicBezTo>
                <a:cubicBezTo>
                  <a:pt x="975" y="265"/>
                  <a:pt x="1011" y="308"/>
                  <a:pt x="1060" y="323"/>
                </a:cubicBezTo>
                <a:cubicBezTo>
                  <a:pt x="1036" y="566"/>
                  <a:pt x="1036" y="566"/>
                  <a:pt x="1036" y="566"/>
                </a:cubicBezTo>
                <a:cubicBezTo>
                  <a:pt x="1015" y="568"/>
                  <a:pt x="994" y="575"/>
                  <a:pt x="977" y="587"/>
                </a:cubicBezTo>
                <a:close/>
                <a:moveTo>
                  <a:pt x="621" y="864"/>
                </a:moveTo>
                <a:cubicBezTo>
                  <a:pt x="602" y="838"/>
                  <a:pt x="572" y="819"/>
                  <a:pt x="538" y="815"/>
                </a:cubicBezTo>
                <a:cubicBezTo>
                  <a:pt x="524" y="643"/>
                  <a:pt x="524" y="643"/>
                  <a:pt x="524" y="643"/>
                </a:cubicBezTo>
                <a:cubicBezTo>
                  <a:pt x="924" y="696"/>
                  <a:pt x="924" y="696"/>
                  <a:pt x="924" y="696"/>
                </a:cubicBezTo>
                <a:cubicBezTo>
                  <a:pt x="924" y="704"/>
                  <a:pt x="925" y="712"/>
                  <a:pt x="927" y="720"/>
                </a:cubicBezTo>
                <a:lnTo>
                  <a:pt x="621" y="864"/>
                </a:ln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032" tIns="74426" rIns="93032" bIns="744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743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2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0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3.xml><?xml version="1.0" encoding="utf-8"?>
<a:theme xmlns:a="http://schemas.openxmlformats.org/drawingml/2006/main" name="Windows Server 2016">
  <a:themeElements>
    <a:clrScheme name="Win 2016">
      <a:dk1>
        <a:srgbClr val="002050"/>
      </a:dk1>
      <a:lt1>
        <a:srgbClr val="FFFFFF"/>
      </a:lt1>
      <a:dk2>
        <a:srgbClr val="505050"/>
      </a:dk2>
      <a:lt2>
        <a:srgbClr val="0078D7"/>
      </a:lt2>
      <a:accent1>
        <a:srgbClr val="002050"/>
      </a:accent1>
      <a:accent2>
        <a:srgbClr val="0078D7"/>
      </a:accent2>
      <a:accent3>
        <a:srgbClr val="00BCF2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8.potx" id="{EB8F4248-9E5E-46A9-8BA8-30209C4FFE2D}" vid="{4BD31EC0-BAC4-44E6-B493-AF7AF04A2B69}"/>
    </a:ext>
  </a:extLst>
</a:theme>
</file>

<file path=ppt/theme/theme4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.potx" id="{9D7DCF63-D646-447A-84B1-5ACE6F48B0FD}" vid="{D8B5A76F-9881-4059-A8FD-477DB4396BFC}"/>
    </a:ext>
  </a:extLst>
</a:theme>
</file>

<file path=ppt/theme/theme5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.potx" id="{9D7DCF63-D646-447A-84B1-5ACE6F48B0FD}" vid="{DE27E08D-E1CF-4392-A12A-B852B2EF2D2A}"/>
    </a:ext>
  </a:extLst>
</a:theme>
</file>

<file path=ppt/theme/theme6.xml><?xml version="1.0" encoding="utf-8"?>
<a:theme xmlns:a="http://schemas.openxmlformats.org/drawingml/2006/main" name="Microsoft AzureCon 2015 Template - Color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_v03" id="{4715AF1A-5204-4C1D-AE3F-AB18B0EACD86}" vid="{142F58D1-7453-4167-8D3B-22E918ED6251}"/>
    </a:ext>
  </a:extLst>
</a:theme>
</file>

<file path=ppt/theme/theme7.xml><?xml version="1.0" encoding="utf-8"?>
<a:theme xmlns:a="http://schemas.openxmlformats.org/drawingml/2006/main" name="1_Windows Server 2016">
  <a:themeElements>
    <a:clrScheme name="Win 2016">
      <a:dk1>
        <a:srgbClr val="002050"/>
      </a:dk1>
      <a:lt1>
        <a:srgbClr val="FFFFFF"/>
      </a:lt1>
      <a:dk2>
        <a:srgbClr val="505050"/>
      </a:dk2>
      <a:lt2>
        <a:srgbClr val="0078D7"/>
      </a:lt2>
      <a:accent1>
        <a:srgbClr val="002050"/>
      </a:accent1>
      <a:accent2>
        <a:srgbClr val="0078D7"/>
      </a:accent2>
      <a:accent3>
        <a:srgbClr val="00BCF2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8.potx" id="{EB8F4248-9E5E-46A9-8BA8-30209C4FFE2D}" vid="{4BD31EC0-BAC4-44E6-B493-AF7AF04A2B69}"/>
    </a:ext>
  </a:extLst>
</a:theme>
</file>

<file path=ppt/theme/theme8.xml><?xml version="1.0" encoding="utf-8"?>
<a:theme xmlns:a="http://schemas.openxmlformats.org/drawingml/2006/main" name="GCIO Summit 2016 Template - White">
  <a:themeElements>
    <a:clrScheme name="GCIO Summit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505050"/>
      </a:accent3>
      <a:accent4>
        <a:srgbClr val="008272"/>
      </a:accent4>
      <a:accent5>
        <a:srgbClr val="32145A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CIO_2016_Template.potx" id="{19E40E1D-92F6-4C76-A8DE-E2E581DA5A45}" vid="{B70F8689-700A-4204-B90C-2AEC47131A95}"/>
    </a:ext>
  </a:extLst>
</a:theme>
</file>

<file path=ppt/theme/theme9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647</Words>
  <Application>Microsoft Office PowerPoint</Application>
  <PresentationFormat>Widescreen</PresentationFormat>
  <Paragraphs>224</Paragraphs>
  <Slides>22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44" baseType="lpstr">
      <vt:lpstr>ＭＳ Ｐゴシック</vt:lpstr>
      <vt:lpstr>Arial</vt:lpstr>
      <vt:lpstr>Arial Unicode MS</vt:lpstr>
      <vt:lpstr>Calibri</vt:lpstr>
      <vt:lpstr>Calibri Light</vt:lpstr>
      <vt:lpstr>Cambria Math</vt:lpstr>
      <vt:lpstr>Consolas</vt:lpstr>
      <vt:lpstr>Segoe UI</vt:lpstr>
      <vt:lpstr>Segoe UI Light</vt:lpstr>
      <vt:lpstr>Segoe UI Semibold</vt:lpstr>
      <vt:lpstr>Symbol</vt:lpstr>
      <vt:lpstr>Times New Roman</vt:lpstr>
      <vt:lpstr>Wingdings</vt:lpstr>
      <vt:lpstr>Office Theme</vt:lpstr>
      <vt:lpstr>5-50033_TR23_BO_CT_Template</vt:lpstr>
      <vt:lpstr>Windows Server 2016</vt:lpstr>
      <vt:lpstr>COLOR TEMPLATE</vt:lpstr>
      <vt:lpstr>WHITE TEMPLATE</vt:lpstr>
      <vt:lpstr>Microsoft AzureCon 2015 Template - Color</vt:lpstr>
      <vt:lpstr>1_Windows Server 2016</vt:lpstr>
      <vt:lpstr>GCIO Summit 2016 Template - White</vt:lpstr>
      <vt:lpstr>5-30721_Build_2016_Template_Light</vt:lpstr>
      <vt:lpstr>Intro to Azure Container Service</vt:lpstr>
      <vt:lpstr>PowerPoint Presentation</vt:lpstr>
      <vt:lpstr>Containers</vt:lpstr>
      <vt:lpstr>Containers vs. VM’s</vt:lpstr>
      <vt:lpstr>Why containers?</vt:lpstr>
      <vt:lpstr>Containers offer unique capabilities</vt:lpstr>
      <vt:lpstr>Constructing a Container</vt:lpstr>
      <vt:lpstr>PowerPoint Presentation</vt:lpstr>
      <vt:lpstr>Containers offer ideal support</vt:lpstr>
      <vt:lpstr>Azure Container Service</vt:lpstr>
      <vt:lpstr>ACS: The best place to run your containers </vt:lpstr>
      <vt:lpstr>Azure Container Service</vt:lpstr>
      <vt:lpstr>Azure Container Service</vt:lpstr>
      <vt:lpstr>Azure Container Service</vt:lpstr>
      <vt:lpstr>Deploy using Portal, CLI, or ARM </vt:lpstr>
      <vt:lpstr>Try Azure Container Service http://aka.ms/try-acs</vt:lpstr>
      <vt:lpstr>Anexo</vt:lpstr>
      <vt:lpstr>Select the orchestration engine</vt:lpstr>
      <vt:lpstr>Which platform should I use?</vt:lpstr>
      <vt:lpstr>Azure Container Service Architecture (DC/OS)</vt:lpstr>
      <vt:lpstr>Azure Container Service Architecture (Swarm)</vt:lpstr>
      <vt:lpstr>Azure Container Service Architecture (Kubernetes)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everywhere</dc:title>
  <dc:creator>Diego Martinez Gil</dc:creator>
  <cp:lastModifiedBy>Diego Martinez Gil</cp:lastModifiedBy>
  <cp:revision>25</cp:revision>
  <dcterms:created xsi:type="dcterms:W3CDTF">2016-10-14T15:22:10Z</dcterms:created>
  <dcterms:modified xsi:type="dcterms:W3CDTF">2017-02-13T15:34:56Z</dcterms:modified>
</cp:coreProperties>
</file>